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T Sans Narrow"/>
      <p:regular r:id="rId23"/>
      <p:bold r:id="rId24"/>
    </p:embeddedFont>
    <p:embeddedFont>
      <p:font typeface="Bodoni"/>
      <p:regular r:id="rId25"/>
      <p:bold r:id="rId26"/>
      <p:italic r:id="rId27"/>
      <p:bold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jxv5kCIqN7aUduzOrfeKXLbgtV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TSansNarrow-bold.fntdata"/><Relationship Id="rId23" Type="http://schemas.openxmlformats.org/officeDocument/2006/relationships/font" Target="fonts/PTSansNarrow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odoni-bold.fntdata"/><Relationship Id="rId25" Type="http://schemas.openxmlformats.org/officeDocument/2006/relationships/font" Target="fonts/Bodoni-regular.fntdata"/><Relationship Id="rId28" Type="http://schemas.openxmlformats.org/officeDocument/2006/relationships/font" Target="fonts/Bodoni-boldItalic.fntdata"/><Relationship Id="rId27" Type="http://schemas.openxmlformats.org/officeDocument/2006/relationships/font" Target="fonts/Bodoni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e98fd90ad9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e98fd90ad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98fd90ad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98fd90ad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98fd90ad9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e98fd90ad9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98fd90ad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e98fd90ad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98fd90ad9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e98fd90ad9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98fd90ad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e98fd90ad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a1bccd8f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ea1bccd8f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ea1bccd8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ea1bccd8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e98fd90ad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e98fd90ad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98fd90ad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98fd90ad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98fd90ad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98fd90ad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98fd90ad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98fd90ad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98fd90a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98fd90a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98fd90ad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98fd90ad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98fd90ad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e98fd90ad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98fd90ad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e98fd90ad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 sz="2800"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/>
          <p:nvPr/>
        </p:nvSpPr>
        <p:spPr>
          <a:xfrm>
            <a:off x="0" y="2244950"/>
            <a:ext cx="9251700" cy="718500"/>
          </a:xfrm>
          <a:prstGeom prst="rect">
            <a:avLst/>
          </a:prstGeom>
          <a:solidFill>
            <a:srgbClr val="8C7349">
              <a:alpha val="60392"/>
            </a:srgbClr>
          </a:solidFill>
          <a:ln>
            <a:noFill/>
          </a:ln>
          <a:effectLst>
            <a:outerShdw blurRad="57150" rotWithShape="0" algn="bl" dir="5400000" dist="95250">
              <a:srgbClr val="000000">
                <a:alpha val="4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odoni"/>
              <a:buNone/>
              <a:defRPr sz="3600"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/>
          <p:nvPr/>
        </p:nvSpPr>
        <p:spPr>
          <a:xfrm>
            <a:off x="0" y="502225"/>
            <a:ext cx="91440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/>
          <p:nvPr/>
        </p:nvSpPr>
        <p:spPr>
          <a:xfrm rot="5400000">
            <a:off x="-2018225" y="2314050"/>
            <a:ext cx="51348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50" y="248350"/>
            <a:ext cx="1014450" cy="1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/>
          <p:nvPr/>
        </p:nvSpPr>
        <p:spPr>
          <a:xfrm>
            <a:off x="0" y="502225"/>
            <a:ext cx="91440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rot="5400000">
            <a:off x="-2018225" y="2314050"/>
            <a:ext cx="51348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50" y="248350"/>
            <a:ext cx="1014450" cy="1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8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1056300" y="1152475"/>
            <a:ext cx="3650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5181944" y="1152475"/>
            <a:ext cx="3650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0" y="502225"/>
            <a:ext cx="91440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/>
          <p:nvPr/>
        </p:nvSpPr>
        <p:spPr>
          <a:xfrm rot="5400000">
            <a:off x="-2018225" y="2314050"/>
            <a:ext cx="51348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50" y="248350"/>
            <a:ext cx="1014450" cy="1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9"/>
          <p:cNvSpPr txBox="1"/>
          <p:nvPr>
            <p:ph type="title"/>
          </p:nvPr>
        </p:nvSpPr>
        <p:spPr>
          <a:xfrm>
            <a:off x="1056400" y="429861"/>
            <a:ext cx="777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fafsa.gov/" TargetMode="External"/><Relationship Id="rId4" Type="http://schemas.openxmlformats.org/officeDocument/2006/relationships/hyperlink" Target="https://www.floridastudentfinancialaidsg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so.osfaffelp.org/BFIEHS/Course/ComprehensiveCours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10"/>
              <a:buFont typeface="Arial"/>
              <a:buNone/>
            </a:pPr>
            <a:r>
              <a:rPr b="1" lang="en" sz="5210">
                <a:latin typeface="PT Sans Narrow"/>
                <a:ea typeface="PT Sans Narrow"/>
                <a:cs typeface="PT Sans Narrow"/>
                <a:sym typeface="PT Sans Narrow"/>
              </a:rPr>
              <a:t>Financial Aid &amp; Scholarships</a:t>
            </a:r>
            <a:endParaRPr sz="2240"/>
          </a:p>
        </p:txBody>
      </p:sp>
      <p:sp>
        <p:nvSpPr>
          <p:cNvPr id="65" name="Google Shape;65;p2"/>
          <p:cNvSpPr txBox="1"/>
          <p:nvPr/>
        </p:nvSpPr>
        <p:spPr>
          <a:xfrm>
            <a:off x="1695150" y="3289975"/>
            <a:ext cx="5753700" cy="9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Class of 2024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Presented by College and Career Team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98fd90ad9_1_1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FAFSA (Free Application for Federal Student Aid)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g1e98fd90ad9_1_1"/>
          <p:cNvSpPr txBox="1"/>
          <p:nvPr>
            <p:ph idx="1" type="body"/>
          </p:nvPr>
        </p:nvSpPr>
        <p:spPr>
          <a:xfrm>
            <a:off x="1056200" y="1152475"/>
            <a:ext cx="7776000" cy="3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6639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FAFSA is being revised and will open in December.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639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Apply early! Check priority aid deadlines for each college.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639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with your parent(s) to complete. Will need tax/ financial information.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639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 if you don’t qualify for a Pell Grant, you can still be considered for financial aid/ scholarships through the college and federal loans.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639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applying to more than 10 colleges, submit FAFSA, wait for it to process successfully, then add school</a:t>
            </a:r>
            <a:r>
              <a:rPr lang="en"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98fd90ad9_1_6"/>
          <p:cNvSpPr txBox="1"/>
          <p:nvPr>
            <p:ph type="title"/>
          </p:nvPr>
        </p:nvSpPr>
        <p:spPr>
          <a:xfrm>
            <a:off x="925125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Century Gothic"/>
                <a:ea typeface="Century Gothic"/>
                <a:cs typeface="Century Gothic"/>
                <a:sym typeface="Century Gothic"/>
              </a:rPr>
              <a:t>www.FAFSA.gov</a:t>
            </a:r>
            <a:endParaRPr sz="30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g1e98fd90ad9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125" y="1222050"/>
            <a:ext cx="8148379" cy="379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98fd90ad9_1_11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Create an FSA ID (username &amp; password) now!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Google Shape;135;g1e98fd90ad9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789" y="1090675"/>
            <a:ext cx="4975221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98fd90ad9_1_16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Century Gothic"/>
                <a:ea typeface="Century Gothic"/>
                <a:cs typeface="Century Gothic"/>
                <a:sym typeface="Century Gothic"/>
              </a:rPr>
              <a:t>FAFSA vs. FFAA</a:t>
            </a:r>
            <a:endParaRPr sz="30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g1e98fd90ad9_1_16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g1e98fd90ad9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746" y="1087502"/>
            <a:ext cx="7809305" cy="377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98fd90ad9_1_21"/>
          <p:cNvSpPr txBox="1"/>
          <p:nvPr>
            <p:ph type="title"/>
          </p:nvPr>
        </p:nvSpPr>
        <p:spPr>
          <a:xfrm>
            <a:off x="1025300" y="445286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latin typeface="Century Gothic"/>
                <a:ea typeface="Century Gothic"/>
                <a:cs typeface="Century Gothic"/>
                <a:sym typeface="Century Gothic"/>
              </a:rPr>
              <a:t>CSS Profile- College Board (only select private institutions)</a:t>
            </a:r>
            <a:endParaRPr sz="21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g1e98fd90ad9_1_21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g1e98fd90ad9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797" y="1152475"/>
            <a:ext cx="8144804" cy="32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e98fd90ad9_1_21"/>
          <p:cNvSpPr txBox="1"/>
          <p:nvPr/>
        </p:nvSpPr>
        <p:spPr>
          <a:xfrm>
            <a:off x="1183100" y="4618350"/>
            <a:ext cx="7460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**If your college requires the CSS Profile, you must complete it to receive institutional aid.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98fd90ad9_0_39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Century Gothic"/>
                <a:ea typeface="Century Gothic"/>
                <a:cs typeface="Century Gothic"/>
                <a:sym typeface="Century Gothic"/>
              </a:rPr>
              <a:t>Create a Student Account</a:t>
            </a:r>
            <a:endParaRPr sz="30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g1e98fd90ad9_0_39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g1e98fd90ad9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051" y="964600"/>
            <a:ext cx="6606701" cy="41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a1bccd8f7_0_5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Bright Futures Aid Application Instructions</a:t>
            </a:r>
            <a:endParaRPr/>
          </a:p>
        </p:txBody>
      </p:sp>
      <p:pic>
        <p:nvPicPr>
          <p:cNvPr id="163" name="Google Shape;163;g1ea1bccd8f7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400" y="1053586"/>
            <a:ext cx="3178975" cy="383614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ea1bccd8f7_0_5"/>
          <p:cNvSpPr txBox="1"/>
          <p:nvPr/>
        </p:nvSpPr>
        <p:spPr>
          <a:xfrm>
            <a:off x="4931225" y="2263950"/>
            <a:ext cx="3390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Instructions will be emailed </a:t>
            </a:r>
            <a:r>
              <a:rPr lang="en" sz="2500">
                <a:solidFill>
                  <a:schemeClr val="dk1"/>
                </a:solidFill>
              </a:rPr>
              <a:t>home today (Wednesday).</a:t>
            </a:r>
            <a:r>
              <a:rPr lang="en" sz="2500"/>
              <a:t>sr</a:t>
            </a:r>
            <a:endParaRPr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ea1bccd8f7_0_0"/>
          <p:cNvSpPr txBox="1"/>
          <p:nvPr>
            <p:ph idx="1" type="body"/>
          </p:nvPr>
        </p:nvSpPr>
        <p:spPr>
          <a:xfrm>
            <a:off x="1056200" y="1355600"/>
            <a:ext cx="7776000" cy="32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If you have any questions, 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please contact your 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College and Career Counselor.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1C232"/>
                </a:solidFill>
              </a:rPr>
              <a:t>Go Hornets!</a:t>
            </a:r>
            <a:endParaRPr sz="49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98fd90ad9_0_2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PT Sans Narrow"/>
                <a:ea typeface="PT Sans Narrow"/>
                <a:cs typeface="PT Sans Narrow"/>
                <a:sym typeface="PT Sans Narrow"/>
              </a:rPr>
              <a:t>Agenda</a:t>
            </a:r>
            <a:endParaRPr sz="5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1e98fd90ad9_0_2"/>
          <p:cNvSpPr txBox="1"/>
          <p:nvPr>
            <p:ph idx="1" type="body"/>
          </p:nvPr>
        </p:nvSpPr>
        <p:spPr>
          <a:xfrm>
            <a:off x="1056200" y="1152475"/>
            <a:ext cx="7776000" cy="3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T Sans Narrow"/>
              <a:buChar char="●"/>
            </a:pPr>
            <a:r>
              <a:rPr lang="en" sz="30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Financial Aid Overview/ Types of Aid</a:t>
            </a:r>
            <a:endParaRPr sz="30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T Sans Narrow"/>
              <a:buChar char="●"/>
            </a:pPr>
            <a:r>
              <a:rPr lang="en" sz="30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Florida Financial Aid Application (Bright Futures) </a:t>
            </a:r>
            <a:endParaRPr sz="30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T Sans Narrow"/>
              <a:buChar char="●"/>
            </a:pPr>
            <a:r>
              <a:rPr lang="en" sz="30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Florida Financial Aid Application Steps</a:t>
            </a:r>
            <a:endParaRPr sz="30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T Sans Narrow"/>
              <a:buChar char="●"/>
            </a:pPr>
            <a:r>
              <a:rPr lang="en" sz="30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FAFSA/ FSA ID</a:t>
            </a:r>
            <a:endParaRPr sz="30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T Sans Narrow"/>
              <a:buChar char="●"/>
            </a:pPr>
            <a:r>
              <a:rPr lang="en" sz="30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CSS Profile Overview</a:t>
            </a:r>
            <a:endParaRPr sz="30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72" name="Google Shape;72;g1e98fd90ad9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550" y="3171825"/>
            <a:ext cx="2762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98fd90ad9_0_7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" sz="4700">
                <a:latin typeface="PT Sans Narrow"/>
                <a:ea typeface="PT Sans Narrow"/>
                <a:cs typeface="PT Sans Narrow"/>
                <a:sym typeface="PT Sans Narrow"/>
              </a:rPr>
              <a:t>Financial Aid Options</a:t>
            </a:r>
            <a:endParaRPr sz="4700"/>
          </a:p>
        </p:txBody>
      </p:sp>
      <p:sp>
        <p:nvSpPr>
          <p:cNvPr id="78" name="Google Shape;78;g1e98fd90ad9_0_7"/>
          <p:cNvSpPr txBox="1"/>
          <p:nvPr>
            <p:ph idx="1" type="body"/>
          </p:nvPr>
        </p:nvSpPr>
        <p:spPr>
          <a:xfrm>
            <a:off x="1056200" y="1152475"/>
            <a:ext cx="7776000" cy="37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►"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Federal Aid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9148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►"/>
            </a:pPr>
            <a:r>
              <a:rPr lang="en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Fafsa.gov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9148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►"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Grants, Work Study, Loans (last resort--only if needed)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182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►"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 Aid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9148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►"/>
            </a:pPr>
            <a:r>
              <a:rPr lang="en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https://www.floridastudentfinancialaidsg.org/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9148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►"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 11 scholarships including the Bright Futures Scholarship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182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►"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Institutional Aid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9148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►"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Scholarships and grants from a college/university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9148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►"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financial aid websites of the colleges/universities you are applying to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9148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►"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CSS Profile (select private institutions)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182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►"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Private Scholarships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9148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►"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Financial aid awards funded by companies, service groups, foundations, organizations, individuals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9148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►"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Search on Naviance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98fd90ad9_0_12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" sz="4700">
                <a:latin typeface="PT Sans Narrow"/>
                <a:ea typeface="PT Sans Narrow"/>
                <a:cs typeface="PT Sans Narrow"/>
                <a:sym typeface="PT Sans Narrow"/>
              </a:rPr>
              <a:t>Bright Futures Information</a:t>
            </a:r>
            <a:endParaRPr sz="4700"/>
          </a:p>
        </p:txBody>
      </p:sp>
      <p:sp>
        <p:nvSpPr>
          <p:cNvPr id="84" name="Google Shape;84;g1e98fd90ad9_0_12"/>
          <p:cNvSpPr txBox="1"/>
          <p:nvPr>
            <p:ph idx="1" type="body"/>
          </p:nvPr>
        </p:nvSpPr>
        <p:spPr>
          <a:xfrm>
            <a:off x="1056400" y="1121575"/>
            <a:ext cx="7776000" cy="3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689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 is now open!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9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 must be completed during senior year.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9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Qualifying test scores must be achieved no later than the July 2024 test date. 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93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○"/>
            </a:pPr>
            <a:r>
              <a:rPr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Send official test scores to at least 1 Florida public university for Bright Futures to receive it.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93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○"/>
            </a:pPr>
            <a:r>
              <a:rPr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not send ACT Superscore- Send individual scores.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9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reinstate award up to 5 years after graduation.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98fd90ad9_0_17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" sz="3500">
                <a:latin typeface="Century Gothic"/>
                <a:ea typeface="Century Gothic"/>
                <a:cs typeface="Century Gothic"/>
                <a:sym typeface="Century Gothic"/>
              </a:rPr>
              <a:t>Bright Futures Requirements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g1e98fd90ad9_0_17"/>
          <p:cNvSpPr txBox="1"/>
          <p:nvPr>
            <p:ph idx="1" type="body"/>
          </p:nvPr>
        </p:nvSpPr>
        <p:spPr>
          <a:xfrm>
            <a:off x="1056400" y="1129400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1" name="Google Shape;91;g1e98fd90ad9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725" y="366740"/>
            <a:ext cx="1333925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98fd90ad9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400" y="1152475"/>
            <a:ext cx="7776001" cy="33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98fd90ad9_0_22"/>
          <p:cNvSpPr txBox="1"/>
          <p:nvPr>
            <p:ph idx="1" type="body"/>
          </p:nvPr>
        </p:nvSpPr>
        <p:spPr>
          <a:xfrm>
            <a:off x="1056200" y="1152475"/>
            <a:ext cx="7776000" cy="3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851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English Credits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51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Math Credits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51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Natural Science Credits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51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Social Science Credits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51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Foreign Language (same language)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None/>
            </a:pPr>
            <a:r>
              <a:rPr b="1" lang="en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 credits (will take credits with the highest grades)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None/>
            </a:pPr>
            <a:r>
              <a:rPr b="1" lang="en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Honors weighted .5 extra &amp; AP/ DE weighted at 1.0 extra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0434"/>
              <a:buFont typeface="Arial"/>
              <a:buNone/>
            </a:pPr>
            <a:r>
              <a:rPr b="1" lang="en" sz="23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https://sso.osfaffelp.org/BFIEHS/Course/ComprehensiveCourse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" name="Google Shape;98;g1e98fd90ad9_0_22"/>
          <p:cNvSpPr txBox="1"/>
          <p:nvPr/>
        </p:nvSpPr>
        <p:spPr>
          <a:xfrm>
            <a:off x="1282000" y="515275"/>
            <a:ext cx="67035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Bright Futures Requirements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98fd90ad9_0_44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" sz="4200">
                <a:latin typeface="PT Sans Narrow"/>
                <a:ea typeface="PT Sans Narrow"/>
                <a:cs typeface="PT Sans Narrow"/>
                <a:sym typeface="PT Sans Narrow"/>
              </a:rPr>
              <a:t>Bright Futures Requirements</a:t>
            </a:r>
            <a:endParaRPr sz="4200"/>
          </a:p>
        </p:txBody>
      </p:sp>
      <p:sp>
        <p:nvSpPr>
          <p:cNvPr id="104" name="Google Shape;104;g1e98fd90ad9_0_44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851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a Florida resident 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51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a U.S. citizen or eligible noncitizen.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51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Enroll as a degree- or certificate-seeking student at a Florida institution in at least 6 non-remedial semester credit hours. Summer semester counts too!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51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FMS will cover 100% tuition if attending a 2 year college (Valencia, Seminole, Santa Fe, etc.).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98fd90ad9_0_29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PT Sans Narrow"/>
                <a:ea typeface="PT Sans Narrow"/>
                <a:cs typeface="PT Sans Narrow"/>
                <a:sym typeface="PT Sans Narrow"/>
              </a:rPr>
              <a:t>Bright Futures Requirements</a:t>
            </a:r>
            <a:endParaRPr/>
          </a:p>
        </p:txBody>
      </p:sp>
      <p:sp>
        <p:nvSpPr>
          <p:cNvPr id="110" name="Google Shape;110;g1e98fd90ad9_0_29"/>
          <p:cNvSpPr txBox="1"/>
          <p:nvPr>
            <p:ph idx="1" type="body"/>
          </p:nvPr>
        </p:nvSpPr>
        <p:spPr>
          <a:xfrm>
            <a:off x="1056400" y="1194700"/>
            <a:ext cx="7776000" cy="34164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851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Spring, check your Financial Aid Recipient History (FARH) for eligibility status.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51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May, update your attending college.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51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Renewal requirements while in college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5127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○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Florida Academic Scholars- 3.0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5127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○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Florida Medallion Scholars- 2.75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51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➢"/>
            </a:pPr>
            <a:r>
              <a:rPr lang="en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Florida Legislature reserves the right to change the value/ requirements of this program at any time!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98fd90ad9_0_34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FL Scholarships Requiring a Florida Financial Aid Application (FFAA)</a:t>
            </a:r>
            <a:endParaRPr sz="2500"/>
          </a:p>
        </p:txBody>
      </p:sp>
      <p:sp>
        <p:nvSpPr>
          <p:cNvPr id="116" name="Google Shape;116;g1e98fd90ad9_0_34"/>
          <p:cNvSpPr txBox="1"/>
          <p:nvPr/>
        </p:nvSpPr>
        <p:spPr>
          <a:xfrm>
            <a:off x="1366975" y="4324875"/>
            <a:ext cx="5398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 Must submit FAFSA to be considered for the scholarship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7" name="Google Shape;117;g1e98fd90ad9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925" y="1276325"/>
            <a:ext cx="7775998" cy="29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