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Bodoni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jVx5lIbTVRBGgon76sjj86j/Fg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odoni-regular.fntdata"/><Relationship Id="rId25" Type="http://schemas.openxmlformats.org/officeDocument/2006/relationships/slide" Target="slides/slide20.xml"/><Relationship Id="rId28" Type="http://schemas.openxmlformats.org/officeDocument/2006/relationships/font" Target="fonts/Bodoni-italic.fntdata"/><Relationship Id="rId27" Type="http://schemas.openxmlformats.org/officeDocument/2006/relationships/font" Target="fonts/Bodoni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odoni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43fc36fe5_2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1243fc36fe5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dbc50d6cea_0_1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1dbc50d6cea_0_1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dbc50d6cea_0_1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1dbc50d6cea_0_1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dbc50d6ce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1dbc50d6ce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dbc50d6cea_0_1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1dbc50d6cea_0_1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dbc50d6cea_0_1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1dbc50d6cea_0_1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dbc50d6cea_0_1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dbc50d6cea_0_1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dbc50d6cea_0_1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1dbc50d6cea_0_1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dbc50d6cea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dbc50d6cea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dbc50d6cea_0_8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dbc50d6cea_0_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dbc50d6cea_0_8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dbc50d6cea_0_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58cc43c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1258cc43c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dbc50d6cea_0_8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1dbc50d6cea_0_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58cc43c54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1258cc43c54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dbc50d6ce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dbc50d6ce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58cc43c54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1258cc43c54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43fc36fe5_2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1243fc36fe5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dbc50d6ce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1dbc50d6ce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bc50d6cea_0_1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dbc50d6cea_0_1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58cc43c54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1258cc43c54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502225"/>
            <a:ext cx="91440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/>
          <p:nvPr/>
        </p:nvSpPr>
        <p:spPr>
          <a:xfrm rot="5400000">
            <a:off x="-2018225" y="2314050"/>
            <a:ext cx="51348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50" y="248350"/>
            <a:ext cx="1014450" cy="1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2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2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 sz="2800">
                <a:latin typeface="Bodoni"/>
                <a:ea typeface="Bodoni"/>
                <a:cs typeface="Bodoni"/>
                <a:sym typeface="Bodon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/>
          <p:nvPr/>
        </p:nvSpPr>
        <p:spPr>
          <a:xfrm>
            <a:off x="0" y="502225"/>
            <a:ext cx="91440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5"/>
          <p:cNvSpPr/>
          <p:nvPr/>
        </p:nvSpPr>
        <p:spPr>
          <a:xfrm rot="5400000">
            <a:off x="-2018225" y="2314050"/>
            <a:ext cx="51348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50" y="248350"/>
            <a:ext cx="1014450" cy="1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5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1056300" y="1152475"/>
            <a:ext cx="3650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5"/>
          <p:cNvSpPr txBox="1"/>
          <p:nvPr>
            <p:ph idx="2" type="body"/>
          </p:nvPr>
        </p:nvSpPr>
        <p:spPr>
          <a:xfrm>
            <a:off x="5181944" y="1152475"/>
            <a:ext cx="3650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/>
          <p:nvPr/>
        </p:nvSpPr>
        <p:spPr>
          <a:xfrm>
            <a:off x="0" y="502225"/>
            <a:ext cx="91440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6"/>
          <p:cNvSpPr/>
          <p:nvPr/>
        </p:nvSpPr>
        <p:spPr>
          <a:xfrm rot="5400000">
            <a:off x="-2018225" y="2314050"/>
            <a:ext cx="51348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50" y="248350"/>
            <a:ext cx="1014450" cy="1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6"/>
          <p:cNvSpPr txBox="1"/>
          <p:nvPr>
            <p:ph type="title"/>
          </p:nvPr>
        </p:nvSpPr>
        <p:spPr>
          <a:xfrm>
            <a:off x="1056400" y="429861"/>
            <a:ext cx="777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43fc36fe5_2_15"/>
          <p:cNvSpPr txBox="1"/>
          <p:nvPr>
            <p:ph idx="1" type="body"/>
          </p:nvPr>
        </p:nvSpPr>
        <p:spPr>
          <a:xfrm>
            <a:off x="1639025" y="1351125"/>
            <a:ext cx="6139200" cy="28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1818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81818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61" name="Google Shape;61;g1243fc36fe5_2_15"/>
          <p:cNvSpPr txBox="1"/>
          <p:nvPr/>
        </p:nvSpPr>
        <p:spPr>
          <a:xfrm>
            <a:off x="1448925" y="406800"/>
            <a:ext cx="73191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35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College Application Overview</a:t>
            </a:r>
            <a:endParaRPr b="0" i="0" sz="35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1243fc36fe5_2_15"/>
          <p:cNvSpPr txBox="1"/>
          <p:nvPr/>
        </p:nvSpPr>
        <p:spPr>
          <a:xfrm>
            <a:off x="959675" y="4399475"/>
            <a:ext cx="7954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Presented by </a:t>
            </a:r>
            <a:r>
              <a:rPr lang="en-US" sz="1700">
                <a:solidFill>
                  <a:srgbClr val="F1C232"/>
                </a:solidFill>
              </a:rPr>
              <a:t>Kristina Roberts, M.S. College &amp; Career Counselor</a:t>
            </a:r>
            <a:endParaRPr b="0" i="0" sz="17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g1243fc36fe5_2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2330" y="1351125"/>
            <a:ext cx="5084447" cy="28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bc50d6cea_0_1711"/>
          <p:cNvSpPr txBox="1"/>
          <p:nvPr>
            <p:ph idx="1" type="body"/>
          </p:nvPr>
        </p:nvSpPr>
        <p:spPr>
          <a:xfrm>
            <a:off x="782200" y="1274925"/>
            <a:ext cx="8361900" cy="3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Meet with College &amp; Career Counselor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Participate in CAP (College Application Planning) Day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Finalize college essay (assistance in English class)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Ask recommenders to </a:t>
            </a:r>
            <a:r>
              <a:rPr lang="en-US" sz="2500">
                <a:solidFill>
                  <a:schemeClr val="dk1"/>
                </a:solidFill>
              </a:rPr>
              <a:t>write letter of recommendation in person and provide resume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Submit college applications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2500">
                <a:solidFill>
                  <a:srgbClr val="FFFFFF"/>
                </a:solidFill>
              </a:rPr>
              <a:t> </a:t>
            </a:r>
            <a:endParaRPr sz="2500"/>
          </a:p>
        </p:txBody>
      </p:sp>
      <p:sp>
        <p:nvSpPr>
          <p:cNvPr id="133" name="Google Shape;133;g1dbc50d6cea_0_1711"/>
          <p:cNvSpPr txBox="1"/>
          <p:nvPr/>
        </p:nvSpPr>
        <p:spPr>
          <a:xfrm>
            <a:off x="1214200" y="455325"/>
            <a:ext cx="7339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300">
                <a:solidFill>
                  <a:srgbClr val="F1C232"/>
                </a:solidFill>
              </a:rPr>
              <a:t>Fall of Senior Year</a:t>
            </a:r>
            <a:endParaRPr b="0" i="0" sz="33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1dbc50d6cea_0_17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638" y="3558825"/>
            <a:ext cx="3248025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dbc50d6cea_0_1646"/>
          <p:cNvSpPr txBox="1"/>
          <p:nvPr>
            <p:ph idx="1" type="body"/>
          </p:nvPr>
        </p:nvSpPr>
        <p:spPr>
          <a:xfrm>
            <a:off x="881250" y="1097750"/>
            <a:ext cx="8076000" cy="40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Aim to apply to 4-8 colleges 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May add more if applying to extremely selective colleges (35% acceptance rate or less)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Expect to pay between $30-100 each application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Institutional vs. Common Application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Early Action, Early Decision (binding), Rolling, Regular Decision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Test optional policies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Stay organized (login, requirements)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Watch for deadlines- apply early!</a:t>
            </a:r>
            <a:endParaRPr sz="2500"/>
          </a:p>
        </p:txBody>
      </p:sp>
      <p:sp>
        <p:nvSpPr>
          <p:cNvPr id="140" name="Google Shape;140;g1dbc50d6cea_0_1646"/>
          <p:cNvSpPr txBox="1"/>
          <p:nvPr/>
        </p:nvSpPr>
        <p:spPr>
          <a:xfrm>
            <a:off x="1249650" y="374450"/>
            <a:ext cx="733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500">
                <a:solidFill>
                  <a:srgbClr val="F1C232"/>
                </a:solidFill>
              </a:rPr>
              <a:t>College Application Basics </a:t>
            </a:r>
            <a:endParaRPr b="0" i="0" sz="35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1dbc50d6cea_0_16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8575" y="3896848"/>
            <a:ext cx="2077750" cy="12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dbc50d6cea_0_19"/>
          <p:cNvSpPr txBox="1"/>
          <p:nvPr>
            <p:ph idx="1" type="body"/>
          </p:nvPr>
        </p:nvSpPr>
        <p:spPr>
          <a:xfrm>
            <a:off x="881250" y="1274925"/>
            <a:ext cx="8076000" cy="3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2500">
                <a:solidFill>
                  <a:srgbClr val="FFFFFF"/>
                </a:solidFill>
              </a:rPr>
              <a:t> </a:t>
            </a:r>
            <a:endParaRPr sz="2500"/>
          </a:p>
        </p:txBody>
      </p:sp>
      <p:sp>
        <p:nvSpPr>
          <p:cNvPr id="147" name="Google Shape;147;g1dbc50d6cea_0_19"/>
          <p:cNvSpPr txBox="1"/>
          <p:nvPr/>
        </p:nvSpPr>
        <p:spPr>
          <a:xfrm>
            <a:off x="1249650" y="390625"/>
            <a:ext cx="733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500">
                <a:solidFill>
                  <a:srgbClr val="F1C232"/>
                </a:solidFill>
              </a:rPr>
              <a:t>Common Application Overview</a:t>
            </a:r>
            <a:endParaRPr b="0" i="0" sz="35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1dbc50d6cea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9920" y="4041975"/>
            <a:ext cx="1418650" cy="110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dbc50d6cea_0_19"/>
          <p:cNvPicPr preferRelativeResize="0"/>
          <p:nvPr/>
        </p:nvPicPr>
        <p:blipFill rotWithShape="1">
          <a:blip r:embed="rId4">
            <a:alphaModFix/>
          </a:blip>
          <a:srcRect b="4507" l="0" r="1409" t="11395"/>
          <a:stretch/>
        </p:blipFill>
        <p:spPr>
          <a:xfrm>
            <a:off x="1047671" y="1139288"/>
            <a:ext cx="7048668" cy="396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dbc50d6cea_0_1618"/>
          <p:cNvSpPr txBox="1"/>
          <p:nvPr>
            <p:ph idx="1" type="body"/>
          </p:nvPr>
        </p:nvSpPr>
        <p:spPr>
          <a:xfrm>
            <a:off x="881250" y="1274925"/>
            <a:ext cx="8076000" cy="3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2500">
                <a:solidFill>
                  <a:srgbClr val="FFFFFF"/>
                </a:solidFill>
              </a:rPr>
              <a:t> </a:t>
            </a:r>
            <a:endParaRPr sz="2500"/>
          </a:p>
        </p:txBody>
      </p:sp>
      <p:sp>
        <p:nvSpPr>
          <p:cNvPr id="155" name="Google Shape;155;g1dbc50d6cea_0_1618"/>
          <p:cNvSpPr txBox="1"/>
          <p:nvPr/>
        </p:nvSpPr>
        <p:spPr>
          <a:xfrm>
            <a:off x="1249650" y="390625"/>
            <a:ext cx="733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500">
                <a:solidFill>
                  <a:srgbClr val="F1C232"/>
                </a:solidFill>
              </a:rPr>
              <a:t>Common Application Overview</a:t>
            </a:r>
            <a:endParaRPr b="0" i="0" sz="35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g1dbc50d6cea_0_16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649" y="1018394"/>
            <a:ext cx="7339201" cy="403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dbc50d6cea_0_1627"/>
          <p:cNvSpPr txBox="1"/>
          <p:nvPr>
            <p:ph idx="1" type="body"/>
          </p:nvPr>
        </p:nvSpPr>
        <p:spPr>
          <a:xfrm>
            <a:off x="881250" y="1274925"/>
            <a:ext cx="8076000" cy="3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2500">
                <a:solidFill>
                  <a:srgbClr val="FFFFFF"/>
                </a:solidFill>
              </a:rPr>
              <a:t> </a:t>
            </a:r>
            <a:endParaRPr sz="2500"/>
          </a:p>
        </p:txBody>
      </p:sp>
      <p:sp>
        <p:nvSpPr>
          <p:cNvPr id="162" name="Google Shape;162;g1dbc50d6cea_0_1627"/>
          <p:cNvSpPr txBox="1"/>
          <p:nvPr/>
        </p:nvSpPr>
        <p:spPr>
          <a:xfrm>
            <a:off x="1249650" y="390625"/>
            <a:ext cx="733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500">
                <a:solidFill>
                  <a:srgbClr val="F1C232"/>
                </a:solidFill>
              </a:rPr>
              <a:t>Common Application Overview</a:t>
            </a:r>
            <a:endParaRPr b="0" i="0" sz="35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1dbc50d6cea_0_16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75" y="1132390"/>
            <a:ext cx="7513350" cy="3978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dbc50d6cea_0_1632"/>
          <p:cNvSpPr txBox="1"/>
          <p:nvPr>
            <p:ph idx="1" type="body"/>
          </p:nvPr>
        </p:nvSpPr>
        <p:spPr>
          <a:xfrm>
            <a:off x="881250" y="1274925"/>
            <a:ext cx="8076000" cy="3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2500">
                <a:solidFill>
                  <a:srgbClr val="FFFFFF"/>
                </a:solidFill>
              </a:rPr>
              <a:t> </a:t>
            </a:r>
            <a:endParaRPr sz="2500"/>
          </a:p>
        </p:txBody>
      </p:sp>
      <p:sp>
        <p:nvSpPr>
          <p:cNvPr id="169" name="Google Shape;169;g1dbc50d6cea_0_1632"/>
          <p:cNvSpPr txBox="1"/>
          <p:nvPr/>
        </p:nvSpPr>
        <p:spPr>
          <a:xfrm>
            <a:off x="1249650" y="390625"/>
            <a:ext cx="733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500">
                <a:solidFill>
                  <a:srgbClr val="F1C232"/>
                </a:solidFill>
              </a:rPr>
              <a:t>Common Application Overview</a:t>
            </a:r>
            <a:endParaRPr b="0" i="0" sz="35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1dbc50d6cea_0_16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225" y="1154363"/>
            <a:ext cx="5386051" cy="393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dbc50d6cea_0_1637"/>
          <p:cNvSpPr txBox="1"/>
          <p:nvPr>
            <p:ph idx="1" type="body"/>
          </p:nvPr>
        </p:nvSpPr>
        <p:spPr>
          <a:xfrm>
            <a:off x="881250" y="1274925"/>
            <a:ext cx="8076000" cy="3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2500">
                <a:solidFill>
                  <a:srgbClr val="FFFFFF"/>
                </a:solidFill>
              </a:rPr>
              <a:t> </a:t>
            </a:r>
            <a:endParaRPr sz="2500"/>
          </a:p>
        </p:txBody>
      </p:sp>
      <p:sp>
        <p:nvSpPr>
          <p:cNvPr id="176" name="Google Shape;176;g1dbc50d6cea_0_1637"/>
          <p:cNvSpPr txBox="1"/>
          <p:nvPr/>
        </p:nvSpPr>
        <p:spPr>
          <a:xfrm>
            <a:off x="1249650" y="390625"/>
            <a:ext cx="733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500">
                <a:solidFill>
                  <a:srgbClr val="F1C232"/>
                </a:solidFill>
              </a:rPr>
              <a:t>Common Application Overview</a:t>
            </a:r>
            <a:endParaRPr b="0" i="0" sz="35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g1dbc50d6cea_0_16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448" y="1137336"/>
            <a:ext cx="7063625" cy="39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dbc50d6cea_0_143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511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After Submitting Your Application</a:t>
            </a:r>
            <a:endParaRPr sz="3511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dbc50d6cea_0_143"/>
          <p:cNvSpPr txBox="1"/>
          <p:nvPr>
            <p:ph idx="1" type="body"/>
          </p:nvPr>
        </p:nvSpPr>
        <p:spPr>
          <a:xfrm>
            <a:off x="846900" y="1152475"/>
            <a:ext cx="829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Each college needs high school transcript in some form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Official transcript from Parchment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SSAR (self-reported transcripts)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SPARK (UCF specific form)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Courses and Grades on Common App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184" name="Google Shape;184;g1dbc50d6cea_0_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688" y="3397949"/>
            <a:ext cx="2211025" cy="16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dbc50d6cea_0_884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511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After Submitting Your Application</a:t>
            </a:r>
            <a:endParaRPr sz="3511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dbc50d6cea_0_884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73851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951">
                <a:solidFill>
                  <a:schemeClr val="dk1"/>
                </a:solidFill>
              </a:rPr>
              <a:t>Test Scores</a:t>
            </a:r>
            <a:endParaRPr sz="2951">
              <a:solidFill>
                <a:schemeClr val="dk1"/>
              </a:solidFill>
            </a:endParaRPr>
          </a:p>
          <a:p>
            <a:pPr indent="-373851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951">
                <a:solidFill>
                  <a:schemeClr val="dk1"/>
                </a:solidFill>
              </a:rPr>
              <a:t>Student submits official test scores through College Board (SAT) or ACT.  Allow 2 weeks to process.</a:t>
            </a:r>
            <a:endParaRPr sz="2951">
              <a:solidFill>
                <a:schemeClr val="dk1"/>
              </a:solidFill>
            </a:endParaRPr>
          </a:p>
          <a:p>
            <a:pPr indent="-373851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951">
                <a:solidFill>
                  <a:schemeClr val="dk1"/>
                </a:solidFill>
              </a:rPr>
              <a:t>Limited number of schools may allow to self-report on portal.  Will follow-up with official scores if attending college.</a:t>
            </a:r>
            <a:endParaRPr sz="2951">
              <a:solidFill>
                <a:schemeClr val="dk1"/>
              </a:solidFill>
            </a:endParaRPr>
          </a:p>
          <a:p>
            <a:pPr indent="-373851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951">
                <a:solidFill>
                  <a:schemeClr val="dk1"/>
                </a:solidFill>
              </a:rPr>
              <a:t>If applying test optional- do not send test scores</a:t>
            </a:r>
            <a:endParaRPr sz="295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191" name="Google Shape;191;g1dbc50d6cea_0_8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3450" y="3946725"/>
            <a:ext cx="2137100" cy="11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dbc50d6cea_0_892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511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Create and Check Applicant Portals</a:t>
            </a:r>
            <a:endParaRPr sz="3511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dbc50d6cea_0_892"/>
          <p:cNvSpPr txBox="1"/>
          <p:nvPr>
            <p:ph idx="1" type="body"/>
          </p:nvPr>
        </p:nvSpPr>
        <p:spPr>
          <a:xfrm>
            <a:off x="846900" y="1152475"/>
            <a:ext cx="829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Each college will email directions on setting up applicant portal account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Keep </a:t>
            </a:r>
            <a:r>
              <a:rPr lang="en-US" sz="2500">
                <a:solidFill>
                  <a:schemeClr val="dk1"/>
                </a:solidFill>
              </a:rPr>
              <a:t>login</a:t>
            </a:r>
            <a:r>
              <a:rPr lang="en-US" sz="2500">
                <a:solidFill>
                  <a:schemeClr val="dk1"/>
                </a:solidFill>
              </a:rPr>
              <a:t> information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Will show if anything is missing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Link SSAR/ self-report test scores for some colleges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Parent residency information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Check frequently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Admission decisions posted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198" name="Google Shape;198;g1dbc50d6cea_0_8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3750" y="3361600"/>
            <a:ext cx="3090250" cy="16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58cc43c54_0_0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545"/>
              <a:buNone/>
            </a:pPr>
            <a:r>
              <a:rPr lang="en-US" sz="3911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Introductions</a:t>
            </a:r>
            <a:endParaRPr sz="4244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1258cc43c54_0_0"/>
          <p:cNvSpPr txBox="1"/>
          <p:nvPr>
            <p:ph idx="1" type="body"/>
          </p:nvPr>
        </p:nvSpPr>
        <p:spPr>
          <a:xfrm>
            <a:off x="1209100" y="1115750"/>
            <a:ext cx="7470600" cy="3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en-US" sz="2800">
                <a:solidFill>
                  <a:srgbClr val="FFFFFF"/>
                </a:solidFill>
              </a:rPr>
              <a:t>Introductions</a:t>
            </a:r>
            <a:endParaRPr sz="2800">
              <a:solidFill>
                <a:srgbClr val="FFFFFF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en-US" sz="2800">
                <a:solidFill>
                  <a:srgbClr val="FFFFFF"/>
                </a:solidFill>
              </a:rPr>
              <a:t>If you attended college, what was your college application process like?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70" name="Google Shape;70;g1258cc43c5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9122" y="3254200"/>
            <a:ext cx="2813275" cy="158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1258cc43c5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550" y="3039575"/>
            <a:ext cx="3097974" cy="210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dbc50d6cea_0_899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20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3620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02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1dbc50d6cea_0_8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849" y="1772751"/>
            <a:ext cx="4821100" cy="27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58cc43c54_0_232"/>
          <p:cNvSpPr txBox="1"/>
          <p:nvPr>
            <p:ph type="title"/>
          </p:nvPr>
        </p:nvSpPr>
        <p:spPr>
          <a:xfrm>
            <a:off x="1140525" y="421600"/>
            <a:ext cx="7776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520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College Application Preparation</a:t>
            </a:r>
            <a:endParaRPr sz="3520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1258cc43c54_0_232"/>
          <p:cNvSpPr txBox="1"/>
          <p:nvPr>
            <p:ph idx="1" type="body"/>
          </p:nvPr>
        </p:nvSpPr>
        <p:spPr>
          <a:xfrm>
            <a:off x="863075" y="1152475"/>
            <a:ext cx="8280900" cy="38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-US" sz="2200">
                <a:solidFill>
                  <a:srgbClr val="FFFFFF"/>
                </a:solidFill>
              </a:rPr>
              <a:t>Explore majors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-US" sz="2200">
                <a:solidFill>
                  <a:srgbClr val="FFFFFF"/>
                </a:solidFill>
              </a:rPr>
              <a:t>Research colleges and create interest list</a:t>
            </a:r>
            <a:endParaRPr sz="2200">
              <a:solidFill>
                <a:srgbClr val="FFFFFF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</a:pPr>
            <a:r>
              <a:rPr lang="en-US" sz="2200">
                <a:solidFill>
                  <a:srgbClr val="FFFFFF"/>
                </a:solidFill>
              </a:rPr>
              <a:t>Visit colleges in-person, at BMCHS, college fairs &amp; online tours.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-US" sz="2200">
                <a:solidFill>
                  <a:srgbClr val="FFFFFF"/>
                </a:solidFill>
              </a:rPr>
              <a:t>Create resume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-US" sz="2200">
                <a:solidFill>
                  <a:srgbClr val="FFFFFF"/>
                </a:solidFill>
              </a:rPr>
              <a:t>Ask teachers for letters of recommendations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Plan meaningful summer activities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-US" sz="2200">
                <a:solidFill>
                  <a:srgbClr val="FFFFFF"/>
                </a:solidFill>
              </a:rPr>
              <a:t>Meet with College &amp; Career Counselor in Spring Junior year</a:t>
            </a:r>
            <a:endParaRPr sz="2200">
              <a:solidFill>
                <a:srgbClr val="FFFFFF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</a:pPr>
            <a:r>
              <a:rPr lang="en-US" sz="2200">
                <a:solidFill>
                  <a:srgbClr val="FFFFFF"/>
                </a:solidFill>
              </a:rPr>
              <a:t>Each student will have assigned College &amp; Career Counselor starting Spring Junior Year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78" name="Google Shape;78;g1258cc43c54_0_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2271" y="2366646"/>
            <a:ext cx="1954250" cy="12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dbc50d6cea_0_25"/>
          <p:cNvSpPr txBox="1"/>
          <p:nvPr>
            <p:ph type="title"/>
          </p:nvPr>
        </p:nvSpPr>
        <p:spPr>
          <a:xfrm>
            <a:off x="1139400" y="4395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52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352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Central Florida College Fair</a:t>
            </a:r>
            <a:endParaRPr sz="3520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1dbc50d6cea_0_25"/>
          <p:cNvSpPr txBox="1"/>
          <p:nvPr>
            <p:ph idx="1" type="body"/>
          </p:nvPr>
        </p:nvSpPr>
        <p:spPr>
          <a:xfrm>
            <a:off x="11394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</a:t>
            </a:r>
            <a:endParaRPr b="1" sz="22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1dbc50d6cea_0_25"/>
          <p:cNvSpPr txBox="1"/>
          <p:nvPr/>
        </p:nvSpPr>
        <p:spPr>
          <a:xfrm>
            <a:off x="1139400" y="1613575"/>
            <a:ext cx="2962500" cy="29553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When?</a:t>
            </a:r>
            <a:endParaRPr b="1" i="1" sz="20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Saturday, February 25</a:t>
            </a:r>
            <a:endParaRPr b="1" sz="20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</a:t>
            </a:r>
            <a:endParaRPr b="1" i="1" sz="20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University of Central Florida, Student Union</a:t>
            </a:r>
            <a:endParaRPr b="1" sz="20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Time?</a:t>
            </a:r>
            <a:endParaRPr b="1" i="1" sz="20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11am- 1:30 pm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g1dbc50d6cea_0_25"/>
          <p:cNvSpPr/>
          <p:nvPr/>
        </p:nvSpPr>
        <p:spPr>
          <a:xfrm>
            <a:off x="6603600" y="714525"/>
            <a:ext cx="2604312" cy="2197368"/>
          </a:xfrm>
          <a:prstGeom prst="irregularSeal2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0000"/>
                </a:solidFill>
              </a:rPr>
              <a:t>Over 110 colleges attending!</a:t>
            </a:r>
            <a:endParaRPr b="1" sz="1300">
              <a:solidFill>
                <a:srgbClr val="FF0000"/>
              </a:solidFill>
            </a:endParaRPr>
          </a:p>
        </p:txBody>
      </p:sp>
      <p:sp>
        <p:nvSpPr>
          <p:cNvPr id="87" name="Google Shape;87;g1dbc50d6cea_0_25"/>
          <p:cNvSpPr txBox="1"/>
          <p:nvPr/>
        </p:nvSpPr>
        <p:spPr>
          <a:xfrm>
            <a:off x="5452750" y="2132275"/>
            <a:ext cx="166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dbc50d6cea_0_25"/>
          <p:cNvSpPr txBox="1"/>
          <p:nvPr/>
        </p:nvSpPr>
        <p:spPr>
          <a:xfrm>
            <a:off x="6733800" y="2532475"/>
            <a:ext cx="2343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Google Shape;89;g1dbc50d6cea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100" y="2988213"/>
            <a:ext cx="201930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dbc50d6cea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1902" y="1557333"/>
            <a:ext cx="1751893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58cc43c54_0_507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Things to Consider When Building Your College List</a:t>
            </a:r>
            <a:endParaRPr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6874"/>
              <a:buNone/>
            </a:pPr>
            <a:r>
              <a:t/>
            </a:r>
            <a:endParaRPr sz="2911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258cc43c54_0_507"/>
          <p:cNvSpPr txBox="1"/>
          <p:nvPr>
            <p:ph idx="1" type="body"/>
          </p:nvPr>
        </p:nvSpPr>
        <p:spPr>
          <a:xfrm>
            <a:off x="1056400" y="974138"/>
            <a:ext cx="3996000" cy="43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>
                <a:solidFill>
                  <a:srgbClr val="FFFFFF"/>
                </a:solidFill>
              </a:rPr>
              <a:t>In-state vs. out-of-state?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>
                <a:solidFill>
                  <a:srgbClr val="FFFFFF"/>
                </a:solidFill>
              </a:rPr>
              <a:t>Public vs. private (cost)?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>
                <a:solidFill>
                  <a:srgbClr val="FFFFFF"/>
                </a:solidFill>
              </a:rPr>
              <a:t>Mid-range GPA and test scores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>
                <a:solidFill>
                  <a:srgbClr val="FFFFFF"/>
                </a:solidFill>
              </a:rPr>
              <a:t>Urban versus rural?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>
                <a:solidFill>
                  <a:srgbClr val="FFFFFF"/>
                </a:solidFill>
              </a:rPr>
              <a:t>Selectivity rate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>
                <a:solidFill>
                  <a:srgbClr val="FFFFFF"/>
                </a:solidFill>
              </a:rPr>
              <a:t>Size of student body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>
                <a:solidFill>
                  <a:srgbClr val="FFFFFF"/>
                </a:solidFill>
              </a:rPr>
              <a:t>Availability of majors &amp; programs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>
                <a:solidFill>
                  <a:srgbClr val="FFFFFF"/>
                </a:solidFill>
              </a:rPr>
              <a:t>Social Life/ Campus Culture/Diversity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>
                <a:solidFill>
                  <a:srgbClr val="FFFFFF"/>
                </a:solidFill>
              </a:rPr>
              <a:t>Special Needs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97" name="Google Shape;97;g1258cc43c54_0_5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3550" y="1298525"/>
            <a:ext cx="3568850" cy="371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43fc36fe5_2_10"/>
          <p:cNvSpPr txBox="1"/>
          <p:nvPr>
            <p:ph type="title"/>
          </p:nvPr>
        </p:nvSpPr>
        <p:spPr>
          <a:xfrm>
            <a:off x="1056200" y="335799"/>
            <a:ext cx="77760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20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Balance Is Key</a:t>
            </a:r>
            <a:endParaRPr sz="3520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1243fc36fe5_2_10"/>
          <p:cNvSpPr txBox="1"/>
          <p:nvPr>
            <p:ph idx="1" type="body"/>
          </p:nvPr>
        </p:nvSpPr>
        <p:spPr>
          <a:xfrm>
            <a:off x="1056200" y="1226425"/>
            <a:ext cx="39693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22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b="1" sz="1879">
              <a:solidFill>
                <a:srgbClr val="FFFFFF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04" name="Google Shape;104;g1243fc36fe5_2_1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1243fc36fe5_2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600" y="1226425"/>
            <a:ext cx="7998150" cy="38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dbc50d6cea_0_87"/>
          <p:cNvSpPr txBox="1"/>
          <p:nvPr/>
        </p:nvSpPr>
        <p:spPr>
          <a:xfrm>
            <a:off x="1090550" y="560700"/>
            <a:ext cx="805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>
                <a:solidFill>
                  <a:srgbClr val="F1C232"/>
                </a:solidFill>
              </a:rPr>
              <a:t> Example of </a:t>
            </a:r>
            <a:r>
              <a:rPr b="0" i="0" lang="en-US" sz="25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State University System Freshman Profiles</a:t>
            </a:r>
            <a:endParaRPr b="0" i="0" sz="25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g1dbc50d6cea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163" y="1575475"/>
            <a:ext cx="740092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dbc50d6cea_0_1652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Naviance Information Available</a:t>
            </a:r>
            <a:endParaRPr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1dbc50d6cea_0_1652"/>
          <p:cNvSpPr txBox="1"/>
          <p:nvPr>
            <p:ph idx="1" type="body"/>
          </p:nvPr>
        </p:nvSpPr>
        <p:spPr>
          <a:xfrm>
            <a:off x="1219175" y="1217600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g1dbc50d6cea_0_16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075" y="1217600"/>
            <a:ext cx="4519050" cy="34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dbc50d6cea_0_16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886" y="1126000"/>
            <a:ext cx="3134775" cy="39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dbc50d6cea_0_1652"/>
          <p:cNvSpPr/>
          <p:nvPr/>
        </p:nvSpPr>
        <p:spPr>
          <a:xfrm rot="1421172">
            <a:off x="6868798" y="1220831"/>
            <a:ext cx="536931" cy="30923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58cc43c54_0_345"/>
          <p:cNvSpPr txBox="1"/>
          <p:nvPr>
            <p:ph idx="1" type="body"/>
          </p:nvPr>
        </p:nvSpPr>
        <p:spPr>
          <a:xfrm>
            <a:off x="782200" y="1274925"/>
            <a:ext cx="8361900" cy="3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Continue to refine college list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Begin writing college essay (Common App prompts)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Continue to take ACT or SAT tests, if necessary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Schedule m</a:t>
            </a:r>
            <a:r>
              <a:rPr lang="en-US" sz="2500">
                <a:solidFill>
                  <a:schemeClr val="dk1"/>
                </a:solidFill>
              </a:rPr>
              <a:t>eaningful summer experiences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Update resume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Start working on college applications 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</a:rPr>
              <a:t>August 1 (or before)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2500">
                <a:solidFill>
                  <a:srgbClr val="FFFFFF"/>
                </a:solidFill>
              </a:rPr>
              <a:t> </a:t>
            </a:r>
            <a:endParaRPr sz="2500"/>
          </a:p>
        </p:txBody>
      </p:sp>
      <p:sp>
        <p:nvSpPr>
          <p:cNvPr id="126" name="Google Shape;126;g1258cc43c54_0_345"/>
          <p:cNvSpPr txBox="1"/>
          <p:nvPr/>
        </p:nvSpPr>
        <p:spPr>
          <a:xfrm>
            <a:off x="1214200" y="455325"/>
            <a:ext cx="7339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300">
                <a:solidFill>
                  <a:srgbClr val="F1C232"/>
                </a:solidFill>
              </a:rPr>
              <a:t>Summer Before Senior Year Checklist</a:t>
            </a:r>
            <a:endParaRPr b="0" i="0" sz="33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1258cc43c54_0_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175" y="3174519"/>
            <a:ext cx="2353625" cy="1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