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Bodoni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doni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Bodoni-italic.fntdata"/><Relationship Id="rId27" Type="http://schemas.openxmlformats.org/officeDocument/2006/relationships/font" Target="fonts/Bodoni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doni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9d995de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9d995de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565d74e34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565d74e34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c46687fd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dc46687fd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811c05cf6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0811c05cf6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891ecee9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891ecee9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91ecee9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891ecee9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80c6486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80c6486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891ecee94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891ecee9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4496f58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4496f58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565d74e34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565d74e34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c4496f58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c4496f58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c46687fd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c46687f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811c05cf6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811c05cf6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80c6486f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80c6486f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80c6486f8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80c6486f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c46687f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dc46687f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 sz="28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056300" y="1152475"/>
            <a:ext cx="365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5181944" y="1152475"/>
            <a:ext cx="365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>
            <a:off x="1056400" y="429861"/>
            <a:ext cx="777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20"/>
              <a:t>College Admissions: Truths &amp; Trends</a:t>
            </a:r>
            <a:endParaRPr sz="2620"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1013050" y="1088350"/>
            <a:ext cx="7698600" cy="39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Presented by Jennifer Etscorn &amp; Gracie Mazanec</a:t>
            </a:r>
            <a:endParaRPr sz="21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  Bishop Moore Catholic College &amp; Career  Team</a:t>
            </a:r>
            <a:endParaRPr sz="21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          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Deferrals &amp; Wait Lists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019075" y="1107400"/>
            <a:ext cx="7776000" cy="39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Early admissions outcomes: admitted, denied, or deferred to Regular Admission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>
                <a:solidFill>
                  <a:srgbClr val="FFFFFF"/>
                </a:solidFill>
              </a:rPr>
              <a:t>tudents not admitted or denied under Regular Action may be offered a spot on the wait list. (</a:t>
            </a:r>
            <a:r>
              <a:rPr lang="en-US">
                <a:solidFill>
                  <a:srgbClr val="FFFFFF"/>
                </a:solidFill>
              </a:rPr>
              <a:t>The Common Data Set provides information about how schools utilize </a:t>
            </a:r>
            <a:r>
              <a:rPr lang="en-US">
                <a:solidFill>
                  <a:srgbClr val="FFFFFF"/>
                </a:solidFill>
              </a:rPr>
              <a:t>their</a:t>
            </a:r>
            <a:r>
              <a:rPr lang="en-US">
                <a:solidFill>
                  <a:srgbClr val="FFFFFF"/>
                </a:solidFill>
              </a:rPr>
              <a:t> wait lists.)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If applying Early Decision or Early Decision 2, be strategic!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The Change In Admissions Rates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944800" y="1272050"/>
            <a:ext cx="8023800" cy="3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Times have changed-  so have admissions statistics! 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Do your research to uncover what schools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prioritize in an applicant.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Use current information (provided in a college’s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“Freshman Profile” or in Naviance) to 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</a:rPr>
              <a:t>access information on prior years’ admissions</a:t>
            </a:r>
            <a:r>
              <a:rPr lang="en-US" sz="1700">
                <a:solidFill>
                  <a:srgbClr val="FFFFFF"/>
                </a:solidFill>
              </a:rPr>
              <a:t>.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000" y="1202463"/>
            <a:ext cx="2270175" cy="340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1576250" y="309186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00" y="176375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1"/>
              <a:t>Advice for Underclassmen</a:t>
            </a:r>
            <a:r>
              <a:rPr lang="en-US"/>
              <a:t> 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1056200" y="1058475"/>
            <a:ext cx="7776000" cy="3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rgbClr val="FFFFFF"/>
                </a:solidFill>
              </a:rPr>
              <a:t>Keep </a:t>
            </a:r>
            <a:r>
              <a:rPr lang="en-US" sz="2000">
                <a:solidFill>
                  <a:srgbClr val="FFFFFF"/>
                </a:solidFill>
              </a:rPr>
              <a:t>grades</a:t>
            </a:r>
            <a:r>
              <a:rPr lang="en-US" sz="2000">
                <a:solidFill>
                  <a:srgbClr val="FFFFFF"/>
                </a:solidFill>
              </a:rPr>
              <a:t> strong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rgbClr val="FFFFFF"/>
                </a:solidFill>
              </a:rPr>
              <a:t>Choose meaningful commitments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3.	Show dedicated participation &amp; continuity in activities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4.	Make a testing plan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5.   </a:t>
            </a:r>
            <a:r>
              <a:rPr lang="en-US" sz="2000">
                <a:solidFill>
                  <a:srgbClr val="FFFFFF"/>
                </a:solidFill>
              </a:rPr>
              <a:t>Celebrate differences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200" y="2942725"/>
            <a:ext cx="7875524" cy="20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1152025" y="429850"/>
            <a:ext cx="768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Tips for Successful Admissions Outcomes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-US">
                <a:solidFill>
                  <a:srgbClr val="FFFFFF"/>
                </a:solidFill>
              </a:rPr>
              <a:t>Build a </a:t>
            </a:r>
            <a:r>
              <a:rPr lang="en-US">
                <a:solidFill>
                  <a:srgbClr val="BF9000"/>
                </a:solidFill>
              </a:rPr>
              <a:t>BALANCED</a:t>
            </a:r>
            <a:r>
              <a:rPr lang="en-US">
                <a:solidFill>
                  <a:srgbClr val="FFFFFF"/>
                </a:solidFill>
              </a:rPr>
              <a:t> list.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2.	Keep an open mind and consider “fit” over </a:t>
            </a:r>
            <a:r>
              <a:rPr lang="en-US">
                <a:solidFill>
                  <a:srgbClr val="FFFFFF"/>
                </a:solidFill>
              </a:rPr>
              <a:t>rankings</a:t>
            </a:r>
            <a:r>
              <a:rPr lang="en-US">
                <a:solidFill>
                  <a:srgbClr val="FFFFFF"/>
                </a:solidFill>
              </a:rPr>
              <a:t> or reputations. 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Seek out a few schools with higher admit  rates that </a:t>
            </a:r>
            <a:r>
              <a:rPr lang="en-US">
                <a:solidFill>
                  <a:srgbClr val="FFFFFF"/>
                </a:solidFill>
              </a:rPr>
              <a:t>have</a:t>
            </a:r>
            <a:r>
              <a:rPr lang="en-US">
                <a:solidFill>
                  <a:srgbClr val="FFFFFF"/>
                </a:solidFill>
              </a:rPr>
              <a:t> special 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programs in your student’s area of interest.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3. 	</a:t>
            </a:r>
            <a:r>
              <a:rPr lang="en-US">
                <a:solidFill>
                  <a:schemeClr val="dk1"/>
                </a:solidFill>
              </a:rPr>
              <a:t>Quality applications and strong essays take time!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4.     Research. Check out college websites. Attend a College Fair. Visit 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college campuses to get a true sense of a school and to demonstrate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interest.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1786901" y="1430182"/>
            <a:ext cx="70659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Central Florida College Fair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2321725" y="1794375"/>
            <a:ext cx="53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375" y="1098125"/>
            <a:ext cx="8159974" cy="397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225" y="1317875"/>
            <a:ext cx="5703213" cy="331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</a:t>
            </a:r>
            <a:r>
              <a:rPr lang="en-US" sz="2911"/>
              <a:t> KNOWLEDGE IS POWER</a:t>
            </a:r>
            <a:endParaRPr sz="2911"/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200" y="1152475"/>
            <a:ext cx="7246425" cy="35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20"/>
              <a:t>A Look At College Admissions Trends</a:t>
            </a:r>
            <a:endParaRPr sz="2720"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1056400" y="1450900"/>
            <a:ext cx="7776000" cy="32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AutoNum type="arabicPeriod"/>
            </a:pPr>
            <a:r>
              <a:rPr lang="en-US" sz="1900">
                <a:solidFill>
                  <a:srgbClr val="FFFFFF"/>
                </a:solidFill>
              </a:rPr>
              <a:t>Increase In Number Of Applications- Including ED &amp; EA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en-US" sz="2100">
                <a:solidFill>
                  <a:srgbClr val="FFFFFF"/>
                </a:solidFill>
              </a:rPr>
              <a:t>Test Optional Admissions: Understanding What That Means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en-US" sz="2100">
                <a:solidFill>
                  <a:srgbClr val="FFFFFF"/>
                </a:solidFill>
              </a:rPr>
              <a:t>More Students Deferred &amp; Put On Waitlists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en-US" sz="2100">
                <a:solidFill>
                  <a:srgbClr val="FFFFFF"/>
                </a:solidFill>
              </a:rPr>
              <a:t>Changing Admissions Rate- Do your Research!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A Look At Present Day College Admissions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1056400" y="1098500"/>
            <a:ext cx="7776000" cy="38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What Is “Yield”?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Some strategies that colleges have implemented to help predict yield as application numbers rise:</a:t>
            </a:r>
            <a:endParaRPr sz="200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*	The addition of Early Decision &amp; Early Action deadlines</a:t>
            </a:r>
            <a:endParaRPr sz="200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* 	The creation of alternate pathways (spring/summer starts, </a:t>
            </a:r>
            <a:endParaRPr sz="200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	semester abroad, alternate campuses, direct connect)</a:t>
            </a:r>
            <a:endParaRPr sz="200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*	Switching from holistic approach to quantitative</a:t>
            </a:r>
            <a:endParaRPr sz="2000"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20"/>
              <a:t>What Test Optional Really Means</a:t>
            </a:r>
            <a:endParaRPr sz="262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1056200" y="1098125"/>
            <a:ext cx="7930800" cy="385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29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2029">
                <a:solidFill>
                  <a:srgbClr val="FFFFFF"/>
                </a:solidFill>
              </a:rPr>
              <a:t>S</a:t>
            </a:r>
            <a:r>
              <a:rPr lang="en-US" sz="2029">
                <a:solidFill>
                  <a:srgbClr val="FFFFFF"/>
                </a:solidFill>
              </a:rPr>
              <a:t>ubmit test </a:t>
            </a:r>
            <a:r>
              <a:rPr lang="en-US" sz="2029">
                <a:solidFill>
                  <a:srgbClr val="FFFFFF"/>
                </a:solidFill>
              </a:rPr>
              <a:t>scores</a:t>
            </a:r>
            <a:r>
              <a:rPr lang="en-US" sz="2029">
                <a:solidFill>
                  <a:srgbClr val="FFFFFF"/>
                </a:solidFill>
              </a:rPr>
              <a:t> if they positively reflect </a:t>
            </a:r>
            <a:r>
              <a:rPr lang="en-US" sz="2029">
                <a:solidFill>
                  <a:srgbClr val="FFFFFF"/>
                </a:solidFill>
              </a:rPr>
              <a:t>capabilities</a:t>
            </a:r>
            <a:r>
              <a:rPr lang="en-US" sz="2029">
                <a:solidFill>
                  <a:srgbClr val="FFFFFF"/>
                </a:solidFill>
              </a:rPr>
              <a:t>. (Scores </a:t>
            </a:r>
            <a:r>
              <a:rPr lang="en-US" sz="2029">
                <a:solidFill>
                  <a:srgbClr val="FFFFFF"/>
                </a:solidFill>
              </a:rPr>
              <a:t>should fall </a:t>
            </a:r>
            <a:r>
              <a:rPr lang="en-US" sz="2029">
                <a:solidFill>
                  <a:srgbClr val="BF9000"/>
                </a:solidFill>
                <a:highlight>
                  <a:schemeClr val="lt1"/>
                </a:highlight>
              </a:rPr>
              <a:t>in or above the 50th percentile</a:t>
            </a:r>
            <a:r>
              <a:rPr lang="en-US" sz="2029">
                <a:solidFill>
                  <a:srgbClr val="FFFFFF"/>
                </a:solidFill>
                <a:highlight>
                  <a:schemeClr val="lt1"/>
                </a:highlight>
              </a:rPr>
              <a:t> of the prior year’s accepted students’ scores.)</a:t>
            </a:r>
            <a:endParaRPr sz="2029">
              <a:solidFill>
                <a:srgbClr val="FFFFFF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9">
              <a:solidFill>
                <a:srgbClr val="FFFFFF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2029">
                <a:solidFill>
                  <a:srgbClr val="FFFFFF"/>
                </a:solidFill>
                <a:highlight>
                  <a:schemeClr val="lt1"/>
                </a:highlight>
              </a:rPr>
              <a:t>In true test optional admissions, colleges consider other </a:t>
            </a:r>
            <a:r>
              <a:rPr lang="en-US" sz="2029">
                <a:solidFill>
                  <a:srgbClr val="FFFFFF"/>
                </a:solidFill>
              </a:rPr>
              <a:t>aspects if there are no test scores (transcript, class rigor, extracurriculars, recommendations &amp; supplemental essays-)</a:t>
            </a:r>
            <a:endParaRPr sz="2029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9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29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Freshman Class Profiles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700" y="1093200"/>
            <a:ext cx="8178525" cy="39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Test Optional Really Means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“Test blind” colleges will not consider test scores in admissions.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Strong test scores carry weight- especially at more selective colleges!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20"/>
              <a:t>Advantages of Test Scores At Highly Selective Schools</a:t>
            </a:r>
            <a:endParaRPr sz="2620"/>
          </a:p>
        </p:txBody>
      </p:sp>
      <p:sp>
        <p:nvSpPr>
          <p:cNvPr id="112" name="Google Shape;112;p20"/>
          <p:cNvSpPr txBox="1"/>
          <p:nvPr/>
        </p:nvSpPr>
        <p:spPr>
          <a:xfrm>
            <a:off x="926725" y="2360647"/>
            <a:ext cx="30573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7894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1C1C1C"/>
              </a:solidFill>
              <a:highlight>
                <a:srgbClr val="F8F8F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00" y="1070250"/>
            <a:ext cx="7776000" cy="39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