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</p:sldIdLst>
  <p:sldSz cx="9144000" cy="5143500" type="screen16x9"/>
  <p:notesSz cx="6858000" cy="9144000"/>
  <p:embeddedFontLst>
    <p:embeddedFont>
      <p:font typeface="Bodoni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93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147354d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147354d1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2244950"/>
            <a:ext cx="9251700" cy="718500"/>
          </a:xfrm>
          <a:prstGeom prst="rect">
            <a:avLst/>
          </a:prstGeom>
          <a:solidFill>
            <a:srgbClr val="8C7349">
              <a:alpha val="60780"/>
            </a:srgbClr>
          </a:solidFill>
          <a:ln>
            <a:noFill/>
          </a:ln>
          <a:effectLst>
            <a:outerShdw blurRad="57150" dist="95250" dir="5400000" algn="bl" rotWithShape="0">
              <a:srgbClr val="000000">
                <a:alpha val="4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Bodoni"/>
              <a:buNone/>
              <a:defRPr sz="3600"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056300" y="1152475"/>
            <a:ext cx="365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5181944" y="1152475"/>
            <a:ext cx="365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sz="28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sz="28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sz="28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sz="28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sz="28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sz="28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sz="28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sz="28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sz="28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056200" y="346287"/>
            <a:ext cx="77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4000" b="1" u="sng" dirty="0">
                <a:latin typeface="+mj-lt"/>
              </a:rPr>
              <a:t>Senior Parent Night</a:t>
            </a:r>
            <a:br>
              <a:rPr lang="en-US" sz="4000" b="1" u="sng" dirty="0">
                <a:latin typeface="+mj-lt"/>
              </a:rPr>
            </a:br>
            <a:endParaRPr sz="4000" b="1" u="sng" dirty="0">
              <a:latin typeface="+mj-lt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n-US" sz="112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1200" b="1" i="1" dirty="0" smtClean="0">
                <a:solidFill>
                  <a:schemeClr val="accent6"/>
                </a:solidFill>
              </a:rPr>
              <a:t>Organizing the Application Process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n-US" sz="11200" dirty="0" smtClean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0" dirty="0" smtClean="0">
                <a:solidFill>
                  <a:schemeClr val="tx1"/>
                </a:solidFill>
              </a:rPr>
              <a:t>Gracie </a:t>
            </a:r>
            <a:r>
              <a:rPr lang="en-US" sz="8000" dirty="0" err="1" smtClean="0">
                <a:solidFill>
                  <a:schemeClr val="tx1"/>
                </a:solidFill>
              </a:rPr>
              <a:t>Mazanec</a:t>
            </a:r>
            <a:r>
              <a:rPr lang="en-US" sz="8000" dirty="0" smtClean="0">
                <a:solidFill>
                  <a:schemeClr val="tx1"/>
                </a:solidFill>
              </a:rPr>
              <a:t> &amp; Eric Hennes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0" dirty="0" smtClean="0">
                <a:solidFill>
                  <a:schemeClr val="tx1"/>
                </a:solidFill>
              </a:rPr>
              <a:t>College and Career Center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8000" dirty="0">
                <a:solidFill>
                  <a:schemeClr val="tx1"/>
                </a:solidFill>
              </a:rPr>
              <a:t>August 15, 2023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n-US" sz="8000" dirty="0" smtClean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n-US" sz="11200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j-lt"/>
              </a:rPr>
              <a:t>Organizational Styles, Strategies, and Tools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356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0949" y="361035"/>
            <a:ext cx="7776000" cy="5727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latin typeface="+mj-lt"/>
              </a:rPr>
              <a:t>Styles</a:t>
            </a:r>
            <a:endParaRPr lang="en-US" sz="4000" b="1" i="1" u="sng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60323" y="1152474"/>
            <a:ext cx="8150942" cy="373907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200" dirty="0" smtClean="0">
              <a:solidFill>
                <a:schemeClr val="accent6"/>
              </a:solidFill>
            </a:endParaRPr>
          </a:p>
          <a:p>
            <a:pPr marL="114300" indent="0" algn="ctr"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Paper</a:t>
            </a:r>
            <a:r>
              <a:rPr lang="en-US" sz="3200" dirty="0" smtClean="0">
                <a:solidFill>
                  <a:schemeClr val="tx1"/>
                </a:solidFill>
              </a:rPr>
              <a:t> – 1 manila folder per school</a:t>
            </a:r>
            <a:endParaRPr lang="en-US" sz="3200" dirty="0">
              <a:solidFill>
                <a:srgbClr val="FFFF00"/>
              </a:solidFill>
            </a:endParaRPr>
          </a:p>
          <a:p>
            <a:pPr marL="114300" indent="0" algn="ctr"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Digital</a:t>
            </a:r>
            <a:r>
              <a:rPr lang="en-US" sz="3200" dirty="0" smtClean="0">
                <a:solidFill>
                  <a:schemeClr val="tx1"/>
                </a:solidFill>
              </a:rPr>
              <a:t> – Google folders </a:t>
            </a:r>
          </a:p>
          <a:p>
            <a:pPr marL="114300" indent="0" algn="ctr"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Combination</a:t>
            </a:r>
            <a:endParaRPr lang="en-US" sz="3200" dirty="0">
              <a:solidFill>
                <a:schemeClr val="accent6"/>
              </a:solidFill>
            </a:endParaRPr>
          </a:p>
          <a:p>
            <a:pPr marL="114300" indent="0">
              <a:buNone/>
            </a:pPr>
            <a:endParaRPr lang="en-US" sz="51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0949" y="361035"/>
            <a:ext cx="7776000" cy="5727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latin typeface="+mj-lt"/>
              </a:rPr>
              <a:t>Strategies</a:t>
            </a:r>
            <a:endParaRPr lang="en-US" sz="4000" b="1" i="1" u="sng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60323" y="1152474"/>
            <a:ext cx="8150942" cy="3739073"/>
          </a:xfrm>
        </p:spPr>
        <p:txBody>
          <a:bodyPr>
            <a:normAutofit/>
          </a:bodyPr>
          <a:lstStyle/>
          <a:p>
            <a:pPr lvl="2"/>
            <a:r>
              <a:rPr lang="en-US" sz="2800" dirty="0">
                <a:solidFill>
                  <a:schemeClr val="tx1"/>
                </a:solidFill>
              </a:rPr>
              <a:t>Chronological order by deadline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Work backwards from deadline &amp; set personal deadlines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Group order by platform/app used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Work individually 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Work with a </a:t>
            </a:r>
            <a:r>
              <a:rPr lang="en-US" sz="2800" dirty="0" smtClean="0">
                <a:solidFill>
                  <a:schemeClr val="tx1"/>
                </a:solidFill>
              </a:rPr>
              <a:t>partner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Work in CCC</a:t>
            </a:r>
            <a:endParaRPr lang="en-US" sz="2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0949" y="361035"/>
            <a:ext cx="7776000" cy="5727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latin typeface="+mj-lt"/>
              </a:rPr>
              <a:t>Strategies</a:t>
            </a:r>
            <a:endParaRPr lang="en-US" sz="4000" b="1" i="1" u="sng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60323" y="1152474"/>
            <a:ext cx="8150942" cy="3739073"/>
          </a:xfrm>
        </p:spPr>
        <p:txBody>
          <a:bodyPr>
            <a:normAutofit/>
          </a:bodyPr>
          <a:lstStyle/>
          <a:p>
            <a:pPr lvl="2"/>
            <a:r>
              <a:rPr lang="en-US" sz="2800" dirty="0">
                <a:solidFill>
                  <a:schemeClr val="tx1"/>
                </a:solidFill>
              </a:rPr>
              <a:t>Attend on-campus college visits with reps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More frequent, shorter work periods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Less frequent, longer work periods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Print/complete templates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Self-create templates based on provided </a:t>
            </a:r>
            <a:r>
              <a:rPr lang="en-US" sz="2800" dirty="0" smtClean="0">
                <a:solidFill>
                  <a:schemeClr val="tx1"/>
                </a:solidFill>
              </a:rPr>
              <a:t>templates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Build in time – nothing is automatic</a:t>
            </a:r>
          </a:p>
          <a:p>
            <a:pPr lvl="2"/>
            <a:endParaRPr lang="en-US" sz="2800" dirty="0">
              <a:solidFill>
                <a:schemeClr val="tx1"/>
              </a:solidFill>
            </a:endParaRPr>
          </a:p>
          <a:p>
            <a:pPr marL="1054100" lvl="2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0949" y="361035"/>
            <a:ext cx="7776000" cy="5727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latin typeface="+mj-lt"/>
              </a:rPr>
              <a:t>Strategies</a:t>
            </a:r>
            <a:endParaRPr lang="en-US" sz="4000" b="1" i="1" u="sng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60323" y="1152474"/>
            <a:ext cx="8150942" cy="3739073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sz="2800" dirty="0" smtClean="0">
                <a:solidFill>
                  <a:schemeClr val="tx1"/>
                </a:solidFill>
              </a:rPr>
              <a:t>Stay </a:t>
            </a:r>
            <a:r>
              <a:rPr lang="en-US" sz="2800" dirty="0">
                <a:solidFill>
                  <a:schemeClr val="tx1"/>
                </a:solidFill>
              </a:rPr>
              <a:t>focused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Keep </a:t>
            </a:r>
            <a:r>
              <a:rPr lang="en-US" sz="2800" dirty="0">
                <a:solidFill>
                  <a:schemeClr val="tx1"/>
                </a:solidFill>
              </a:rPr>
              <a:t>doc names, acct logins, email addresses, </a:t>
            </a:r>
            <a:r>
              <a:rPr lang="en-US" sz="2800" dirty="0" err="1">
                <a:solidFill>
                  <a:schemeClr val="tx1"/>
                </a:solidFill>
              </a:rPr>
              <a:t>etc</a:t>
            </a:r>
            <a:r>
              <a:rPr lang="en-US" sz="2800" dirty="0">
                <a:solidFill>
                  <a:schemeClr val="tx1"/>
                </a:solidFill>
              </a:rPr>
              <a:t> professional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Keep </a:t>
            </a:r>
            <a:r>
              <a:rPr lang="en-US" sz="2800" dirty="0">
                <a:solidFill>
                  <a:schemeClr val="tx1"/>
                </a:solidFill>
              </a:rPr>
              <a:t>copies of </a:t>
            </a:r>
            <a:r>
              <a:rPr lang="en-US" sz="2800" dirty="0" smtClean="0">
                <a:solidFill>
                  <a:schemeClr val="tx1"/>
                </a:solidFill>
              </a:rPr>
              <a:t>submissions/correspondence</a:t>
            </a:r>
            <a:endParaRPr lang="en-US" sz="2800" dirty="0">
              <a:solidFill>
                <a:schemeClr val="tx1"/>
              </a:solidFill>
            </a:endParaRP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Monitor </a:t>
            </a:r>
            <a:r>
              <a:rPr lang="en-US" sz="2800" dirty="0">
                <a:solidFill>
                  <a:schemeClr val="tx1"/>
                </a:solidFill>
              </a:rPr>
              <a:t>portals and emails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Self-advocacy/proactively ask for </a:t>
            </a:r>
            <a:r>
              <a:rPr lang="en-US" sz="2800" dirty="0">
                <a:solidFill>
                  <a:schemeClr val="tx1"/>
                </a:solidFill>
              </a:rPr>
              <a:t>help (NOT at last minute)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Communicate </a:t>
            </a:r>
            <a:r>
              <a:rPr lang="en-US" sz="2800" dirty="0">
                <a:solidFill>
                  <a:schemeClr val="tx1"/>
                </a:solidFill>
              </a:rPr>
              <a:t>directly with rep/counselor</a:t>
            </a:r>
          </a:p>
          <a:p>
            <a:pPr lvl="2"/>
            <a:endParaRPr lang="en-US" sz="2800" dirty="0">
              <a:solidFill>
                <a:schemeClr val="tx1"/>
              </a:solidFill>
            </a:endParaRPr>
          </a:p>
          <a:p>
            <a:pPr marL="1054100" lvl="2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6344" y="365952"/>
            <a:ext cx="7776000" cy="5727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latin typeface="+mj-lt"/>
              </a:rPr>
              <a:t>Tools</a:t>
            </a:r>
            <a:endParaRPr lang="en-US" sz="4000" b="1" i="1" u="sng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1162" y="1152475"/>
            <a:ext cx="3800168" cy="3416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PLANNER!!!!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Excel spreadsheets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chemeClr val="tx1"/>
                </a:solidFill>
              </a:rPr>
              <a:t>Naviance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Multiple worksheets</a:t>
            </a:r>
          </a:p>
          <a:p>
            <a:pPr marL="13970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Naviance</a:t>
            </a:r>
            <a:r>
              <a:rPr lang="en-US" sz="2400" dirty="0" smtClean="0">
                <a:solidFill>
                  <a:schemeClr val="tx1"/>
                </a:solidFill>
              </a:rPr>
              <a:t> Document</a:t>
            </a:r>
          </a:p>
          <a:p>
            <a:pPr marL="13970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 Resource library)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6916" y="1032387"/>
            <a:ext cx="4513007" cy="4041058"/>
          </a:xfrm>
        </p:spPr>
        <p:txBody>
          <a:bodyPr>
            <a:normAutofit/>
          </a:bodyPr>
          <a:lstStyle/>
          <a:p>
            <a:pPr marL="482600" indent="-342900">
              <a:buFont typeface="+mj-lt"/>
              <a:buAutoNum type="alphaUcPeriod"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482600" indent="-342900">
              <a:buFont typeface="+mj-lt"/>
              <a:buAutoNum type="alphaUcPeriod"/>
            </a:pPr>
            <a:r>
              <a:rPr lang="en-US" sz="2600" dirty="0" smtClean="0">
                <a:solidFill>
                  <a:schemeClr val="tx1"/>
                </a:solidFill>
              </a:rPr>
              <a:t>My College Requirements</a:t>
            </a:r>
          </a:p>
          <a:p>
            <a:pPr marL="482600" indent="-342900">
              <a:buFont typeface="+mj-lt"/>
              <a:buAutoNum type="alphaUcPeriod"/>
            </a:pPr>
            <a:r>
              <a:rPr lang="en-US" sz="2600" dirty="0" smtClean="0">
                <a:solidFill>
                  <a:schemeClr val="tx1"/>
                </a:solidFill>
              </a:rPr>
              <a:t>Gather Your Materials</a:t>
            </a:r>
          </a:p>
          <a:p>
            <a:pPr marL="482600" indent="-342900">
              <a:buFont typeface="+mj-lt"/>
              <a:buAutoNum type="alphaUcPeriod"/>
            </a:pPr>
            <a:r>
              <a:rPr lang="en-US" sz="2600" dirty="0" smtClean="0">
                <a:solidFill>
                  <a:schemeClr val="tx1"/>
                </a:solidFill>
              </a:rPr>
              <a:t>College App Checklist</a:t>
            </a:r>
          </a:p>
          <a:p>
            <a:pPr marL="482600" indent="-342900">
              <a:buFont typeface="+mj-lt"/>
              <a:buAutoNum type="alphaUcPeriod"/>
            </a:pPr>
            <a:r>
              <a:rPr lang="en-US" sz="2600" dirty="0" smtClean="0">
                <a:solidFill>
                  <a:schemeClr val="tx1"/>
                </a:solidFill>
              </a:rPr>
              <a:t>College Adm./Fin. Aid Log</a:t>
            </a:r>
          </a:p>
          <a:p>
            <a:pPr marL="482600" indent="-342900">
              <a:buFont typeface="+mj-lt"/>
              <a:buAutoNum type="alphaUcPeriod"/>
            </a:pPr>
            <a:r>
              <a:rPr lang="en-US" sz="2600" dirty="0" smtClean="0">
                <a:solidFill>
                  <a:schemeClr val="tx1"/>
                </a:solidFill>
              </a:rPr>
              <a:t>College Comparison</a:t>
            </a:r>
          </a:p>
          <a:p>
            <a:pPr marL="482600" indent="-342900">
              <a:buFont typeface="+mj-lt"/>
              <a:buAutoNum type="alphaUcPeriod"/>
            </a:pPr>
            <a:r>
              <a:rPr lang="en-US" sz="2600" dirty="0" smtClean="0">
                <a:solidFill>
                  <a:schemeClr val="tx1"/>
                </a:solidFill>
              </a:rPr>
              <a:t>Fin. Aid Comparison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0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6838" y="430213"/>
            <a:ext cx="7777162" cy="5730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66838" y="1152525"/>
            <a:ext cx="7777162" cy="34163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38" y="-28267"/>
            <a:ext cx="5171767" cy="51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0949" y="361035"/>
            <a:ext cx="7776000" cy="5727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latin typeface="+mj-lt"/>
              </a:rPr>
              <a:t>Advice</a:t>
            </a:r>
            <a:endParaRPr lang="en-US" sz="4000" b="1" i="1" u="sng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60323" y="1152474"/>
            <a:ext cx="8150942" cy="387672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1.  Empower &amp; hold your student accountable</a:t>
            </a:r>
            <a:endParaRPr lang="en-US" sz="2800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2.  Keep an open mind </a:t>
            </a:r>
          </a:p>
          <a:p>
            <a:pPr marL="114300" indent="0" algn="ctr">
              <a:buNone/>
            </a:pPr>
            <a:r>
              <a:rPr lang="en-US" sz="2800" smtClean="0">
                <a:solidFill>
                  <a:schemeClr val="tx1"/>
                </a:solidFill>
              </a:rPr>
              <a:t>3.  Remember</a:t>
            </a:r>
            <a:r>
              <a:rPr lang="en-US" sz="2800" dirty="0" smtClean="0">
                <a:solidFill>
                  <a:schemeClr val="tx1"/>
                </a:solidFill>
              </a:rPr>
              <a:t>…</a:t>
            </a:r>
          </a:p>
          <a:p>
            <a:pPr marL="628650" indent="-514350" algn="ctr">
              <a:buAutoNum type="arabicPeriod" startAt="3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If everyone does his/her own part, God will plant your student in God’s vineyard where God wants your student to thrive!</a:t>
            </a:r>
            <a:endParaRPr lang="en-US" sz="2800" dirty="0">
              <a:solidFill>
                <a:schemeClr val="accent6"/>
              </a:solidFill>
            </a:endParaRPr>
          </a:p>
          <a:p>
            <a:pPr marL="114300" indent="0">
              <a:buNone/>
            </a:pPr>
            <a:endParaRPr lang="en-US" sz="51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5676" y="965332"/>
            <a:ext cx="4272685" cy="3985209"/>
          </a:xfrm>
        </p:spPr>
        <p:txBody>
          <a:bodyPr>
            <a:normAutofit/>
          </a:bodyPr>
          <a:lstStyle/>
          <a:p>
            <a:pPr marL="139700" indent="0" algn="ctr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139700" indent="0" algn="ctr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139700" indent="0" algn="ctr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13970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3970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Reminders</a:t>
            </a:r>
            <a:endParaRPr lang="en-US" sz="2400" dirty="0">
              <a:solidFill>
                <a:schemeClr val="tx1"/>
              </a:solidFill>
            </a:endParaRPr>
          </a:p>
          <a:p>
            <a:pPr marL="13970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Current Tasks</a:t>
            </a:r>
          </a:p>
          <a:p>
            <a:pPr marL="13970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Planning Ahead</a:t>
            </a:r>
          </a:p>
          <a:p>
            <a:pPr marL="13970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Styles, Strategies, and Tools</a:t>
            </a:r>
          </a:p>
          <a:p>
            <a:pPr marL="13970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Advice</a:t>
            </a:r>
          </a:p>
          <a:p>
            <a:pPr marL="139700" indent="0" algn="ctr">
              <a:buNone/>
            </a:pP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191432" y="1152475"/>
            <a:ext cx="3640911" cy="3416400"/>
          </a:xfrm>
        </p:spPr>
        <p:txBody>
          <a:bodyPr/>
          <a:lstStyle/>
          <a:p>
            <a:pPr marL="139700" indent="0" algn="ctr">
              <a:buNone/>
            </a:pPr>
            <a:endParaRPr lang="en-US" dirty="0" smtClean="0"/>
          </a:p>
          <a:p>
            <a:pPr marL="139700" indent="0" algn="ctr">
              <a:buNone/>
            </a:pPr>
            <a:endParaRPr lang="en-US" dirty="0"/>
          </a:p>
          <a:p>
            <a:pPr marL="139700" indent="0" algn="ctr">
              <a:buNone/>
            </a:pPr>
            <a:endParaRPr lang="en-US" dirty="0" smtClean="0"/>
          </a:p>
          <a:p>
            <a:pPr marL="139700" indent="0" algn="ctr">
              <a:buNone/>
            </a:pPr>
            <a:endParaRPr lang="en-US" dirty="0"/>
          </a:p>
          <a:p>
            <a:pPr marL="139700" indent="0" algn="ctr">
              <a:buNone/>
            </a:pPr>
            <a:r>
              <a:rPr lang="en-US" dirty="0" smtClean="0"/>
              <a:t> </a:t>
            </a:r>
            <a:r>
              <a:rPr lang="en-US" sz="6000" dirty="0">
                <a:solidFill>
                  <a:schemeClr val="tx1"/>
                </a:solidFill>
              </a:rPr>
              <a:t>Agenda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27" y="1068901"/>
            <a:ext cx="3093983" cy="16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0949" y="361035"/>
            <a:ext cx="7776000" cy="5727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>
                <a:latin typeface="+mj-lt"/>
              </a:rPr>
              <a:t>Reminders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60323" y="1152474"/>
            <a:ext cx="8150942" cy="37390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Polished </a:t>
            </a:r>
            <a:r>
              <a:rPr lang="en-US" sz="3200" dirty="0">
                <a:solidFill>
                  <a:srgbClr val="FFFF00"/>
                </a:solidFill>
              </a:rPr>
              <a:t>resume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Balanced </a:t>
            </a:r>
            <a:r>
              <a:rPr lang="en-US" sz="3200" dirty="0">
                <a:solidFill>
                  <a:srgbClr val="FFFF00"/>
                </a:solidFill>
              </a:rPr>
              <a:t>college 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Identified </a:t>
            </a:r>
            <a:r>
              <a:rPr lang="en-US" sz="3200" dirty="0" smtClean="0">
                <a:solidFill>
                  <a:schemeClr val="accent6"/>
                </a:solidFill>
              </a:rPr>
              <a:t>parts</a:t>
            </a:r>
            <a:r>
              <a:rPr lang="en-US" sz="3200" dirty="0" smtClean="0">
                <a:solidFill>
                  <a:schemeClr val="tx1"/>
                </a:solidFill>
              </a:rPr>
              <a:t> the of app/</a:t>
            </a:r>
            <a:r>
              <a:rPr lang="en-US" sz="3200" dirty="0" smtClean="0">
                <a:solidFill>
                  <a:schemeClr val="accent6"/>
                </a:solidFill>
              </a:rPr>
              <a:t>deadlines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</a:rPr>
              <a:t>Reviewed </a:t>
            </a:r>
            <a:r>
              <a:rPr lang="en-US" sz="3200" dirty="0" smtClean="0">
                <a:solidFill>
                  <a:srgbClr val="FFFF00"/>
                </a:solidFill>
              </a:rPr>
              <a:t>transcript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Taken </a:t>
            </a:r>
            <a:r>
              <a:rPr lang="en-US" sz="3200" dirty="0" smtClean="0">
                <a:solidFill>
                  <a:schemeClr val="accent6"/>
                </a:solidFill>
              </a:rPr>
              <a:t>SAT/ACT</a:t>
            </a:r>
            <a:endParaRPr lang="en-US" sz="3200" dirty="0">
              <a:solidFill>
                <a:schemeClr val="accent6"/>
              </a:solidFill>
            </a:endParaRPr>
          </a:p>
          <a:p>
            <a:pPr marL="114300" indent="0">
              <a:buNone/>
            </a:pPr>
            <a:endParaRPr lang="en-US" sz="51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0949" y="361035"/>
            <a:ext cx="7776000" cy="5727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latin typeface="+mj-lt"/>
              </a:rPr>
              <a:t>Current Tasks</a:t>
            </a:r>
            <a:endParaRPr lang="en-US" sz="4000" b="1" i="1" u="sng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60323" y="997974"/>
            <a:ext cx="8244348" cy="40115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FFFF00"/>
                </a:solidFill>
              </a:rPr>
              <a:t>Update</a:t>
            </a:r>
            <a:r>
              <a:rPr lang="en-US" sz="3000" dirty="0">
                <a:solidFill>
                  <a:schemeClr val="accent6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Naviance</a:t>
            </a:r>
            <a:r>
              <a:rPr lang="en-US" sz="3000" dirty="0">
                <a:solidFill>
                  <a:schemeClr val="accent6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weekly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accent6"/>
                </a:solidFill>
              </a:rPr>
              <a:t>Check </a:t>
            </a:r>
            <a:r>
              <a:rPr lang="en-US" sz="3000" dirty="0">
                <a:solidFill>
                  <a:schemeClr val="tx1"/>
                </a:solidFill>
              </a:rPr>
              <a:t>emails/messages</a:t>
            </a:r>
            <a:r>
              <a:rPr lang="en-US" sz="3000" dirty="0">
                <a:solidFill>
                  <a:schemeClr val="accent6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frequently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accent6"/>
                </a:solidFill>
              </a:rPr>
              <a:t>Select</a:t>
            </a:r>
            <a:r>
              <a:rPr lang="en-US" sz="3000" dirty="0">
                <a:solidFill>
                  <a:schemeClr val="tx1"/>
                </a:solidFill>
              </a:rPr>
              <a:t> application type</a:t>
            </a:r>
            <a:endParaRPr lang="en-US" sz="3000" dirty="0">
              <a:solidFill>
                <a:srgbClr val="FFFF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Early Decision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Early Action/Priority Notification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Regular Decision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</a:rPr>
              <a:t>Rolling </a:t>
            </a:r>
            <a:r>
              <a:rPr lang="en-US" sz="3000" dirty="0" smtClean="0">
                <a:solidFill>
                  <a:schemeClr val="tx1"/>
                </a:solidFill>
              </a:rPr>
              <a:t>Admission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accent6"/>
                </a:solidFill>
              </a:rPr>
              <a:t>Complete </a:t>
            </a:r>
            <a:r>
              <a:rPr lang="en-US" sz="3000" dirty="0">
                <a:solidFill>
                  <a:schemeClr val="tx1"/>
                </a:solidFill>
              </a:rPr>
              <a:t>applications</a:t>
            </a:r>
          </a:p>
          <a:p>
            <a:pPr marL="114300" indent="0">
              <a:buNone/>
            </a:pPr>
            <a:endParaRPr lang="en-US" sz="51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0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0949" y="361035"/>
            <a:ext cx="7776000" cy="5727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latin typeface="+mj-lt"/>
              </a:rPr>
              <a:t>Current Tasks</a:t>
            </a:r>
            <a:endParaRPr lang="en-US" sz="4000" b="1" i="1" u="sng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37419" y="997974"/>
            <a:ext cx="8367252" cy="40115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6"/>
                </a:solidFill>
              </a:rPr>
              <a:t>Identify </a:t>
            </a:r>
            <a:r>
              <a:rPr lang="en-US" sz="2800" dirty="0" smtClean="0">
                <a:solidFill>
                  <a:schemeClr val="tx1"/>
                </a:solidFill>
              </a:rPr>
              <a:t>supplements or school-specific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	forms, like FL Residency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6"/>
                </a:solidFill>
              </a:rPr>
              <a:t>Order </a:t>
            </a:r>
            <a:r>
              <a:rPr lang="en-US" sz="2800" dirty="0">
                <a:solidFill>
                  <a:schemeClr val="tx1"/>
                </a:solidFill>
              </a:rPr>
              <a:t>official transcript v. </a:t>
            </a:r>
            <a:r>
              <a:rPr lang="en-US" sz="2800" dirty="0">
                <a:solidFill>
                  <a:schemeClr val="accent6"/>
                </a:solidFill>
              </a:rPr>
              <a:t>self-report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6"/>
                </a:solidFill>
              </a:rPr>
              <a:t>Choose</a:t>
            </a:r>
            <a:r>
              <a:rPr lang="en-US" sz="2800" dirty="0">
                <a:solidFill>
                  <a:schemeClr val="tx1"/>
                </a:solidFill>
              </a:rPr>
              <a:t> test optional, </a:t>
            </a:r>
            <a:r>
              <a:rPr lang="en-US" sz="2800" dirty="0">
                <a:solidFill>
                  <a:schemeClr val="accent6"/>
                </a:solidFill>
              </a:rPr>
              <a:t>send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scores, or </a:t>
            </a:r>
            <a:r>
              <a:rPr lang="en-US" sz="2800" dirty="0">
                <a:solidFill>
                  <a:srgbClr val="FFFF00"/>
                </a:solidFill>
              </a:rPr>
              <a:t>continue testing </a:t>
            </a:r>
            <a:r>
              <a:rPr lang="en-US" sz="2800" dirty="0">
                <a:solidFill>
                  <a:schemeClr val="tx1"/>
                </a:solidFill>
              </a:rPr>
              <a:t>(per school)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6"/>
                </a:solidFill>
              </a:rPr>
              <a:t>Request </a:t>
            </a:r>
            <a:r>
              <a:rPr lang="en-US" sz="2800" dirty="0" smtClean="0">
                <a:solidFill>
                  <a:schemeClr val="tx1"/>
                </a:solidFill>
              </a:rPr>
              <a:t>recommendations, if needed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Ask 1st, THEN add info for rec link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10 full business days (2 weeks)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0949" y="361035"/>
            <a:ext cx="7776000" cy="5727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latin typeface="+mj-lt"/>
              </a:rPr>
              <a:t>Current Tasks</a:t>
            </a:r>
            <a:endParaRPr lang="en-US" sz="4000" b="1" i="1" u="sng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37419" y="997974"/>
            <a:ext cx="8367252" cy="40115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6"/>
                </a:solidFill>
              </a:rPr>
              <a:t>Write/proof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essays, if needed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Visit</a:t>
            </a:r>
            <a:r>
              <a:rPr lang="en-US" sz="2800" dirty="0" smtClean="0">
                <a:solidFill>
                  <a:schemeClr val="tx1"/>
                </a:solidFill>
              </a:rPr>
              <a:t> colleges (esp. north)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6"/>
                </a:solidFill>
              </a:rPr>
              <a:t>Research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$</a:t>
            </a:r>
            <a:r>
              <a:rPr lang="en-US" sz="2800" dirty="0" err="1" smtClean="0">
                <a:solidFill>
                  <a:schemeClr val="tx1"/>
                </a:solidFill>
              </a:rPr>
              <a:t>cholar$hip</a:t>
            </a:r>
            <a:r>
              <a:rPr lang="en-US" sz="2800" dirty="0" smtClean="0">
                <a:solidFill>
                  <a:schemeClr val="tx1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378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0949" y="361035"/>
            <a:ext cx="7776000" cy="5727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latin typeface="+mj-lt"/>
              </a:rPr>
              <a:t>Planning Ahead</a:t>
            </a:r>
            <a:endParaRPr lang="en-US" sz="4000" b="1" i="1" u="sng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60323" y="1152474"/>
            <a:ext cx="8150942" cy="37390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Bright Futures – Nov/Dec</a:t>
            </a:r>
            <a:endParaRPr lang="en-US" sz="32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FAFSA – Dec…2022 taxes (prior-prior)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$</a:t>
            </a:r>
            <a:r>
              <a:rPr lang="en-US" sz="3200" dirty="0" err="1" smtClean="0">
                <a:solidFill>
                  <a:schemeClr val="tx1"/>
                </a:solidFill>
              </a:rPr>
              <a:t>cholar$hip</a:t>
            </a:r>
            <a:r>
              <a:rPr lang="en-US" sz="3200" dirty="0" smtClean="0">
                <a:solidFill>
                  <a:schemeClr val="tx1"/>
                </a:solidFill>
              </a:rPr>
              <a:t>$ </a:t>
            </a:r>
            <a:r>
              <a:rPr lang="en-US" sz="3200" dirty="0" smtClean="0">
                <a:solidFill>
                  <a:schemeClr val="tx1"/>
                </a:solidFill>
              </a:rPr>
              <a:t>– all year</a:t>
            </a:r>
            <a:endParaRPr lang="en-US" sz="32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Follow-ups/portal updates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Avoid rescission – spring grades</a:t>
            </a:r>
            <a:endParaRPr lang="en-US" sz="3200" dirty="0">
              <a:solidFill>
                <a:schemeClr val="accent6"/>
              </a:solidFill>
            </a:endParaRPr>
          </a:p>
          <a:p>
            <a:pPr marL="114300" indent="0">
              <a:buNone/>
            </a:pPr>
            <a:endParaRPr lang="en-US" sz="51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2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6838" y="430213"/>
            <a:ext cx="7777162" cy="5730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66838" y="1152525"/>
            <a:ext cx="7777162" cy="34163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37" y="64002"/>
            <a:ext cx="4382312" cy="50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3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2928" y="0"/>
            <a:ext cx="7777162" cy="573087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    BUT…</a:t>
            </a:r>
            <a:endParaRPr lang="en-US" sz="4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66838" y="1152525"/>
            <a:ext cx="7777162" cy="34163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57" y="707923"/>
            <a:ext cx="6255217" cy="42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315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377</Words>
  <Application>Microsoft Office PowerPoint</Application>
  <PresentationFormat>On-screen Show (16:9)</PresentationFormat>
  <Paragraphs>110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Bodoni</vt:lpstr>
      <vt:lpstr>Arial</vt:lpstr>
      <vt:lpstr>Wingdings</vt:lpstr>
      <vt:lpstr>Simple Dark</vt:lpstr>
      <vt:lpstr>Senior Parent Night </vt:lpstr>
      <vt:lpstr> </vt:lpstr>
      <vt:lpstr>Reminders</vt:lpstr>
      <vt:lpstr>Current Tasks</vt:lpstr>
      <vt:lpstr>Current Tasks</vt:lpstr>
      <vt:lpstr>Current Tasks</vt:lpstr>
      <vt:lpstr>Planning Ahead</vt:lpstr>
      <vt:lpstr> </vt:lpstr>
      <vt:lpstr>    BUT…</vt:lpstr>
      <vt:lpstr>Organizational Styles, Strategies, and Tools</vt:lpstr>
      <vt:lpstr>Styles</vt:lpstr>
      <vt:lpstr>Strategies</vt:lpstr>
      <vt:lpstr>Strategies</vt:lpstr>
      <vt:lpstr>Strategies</vt:lpstr>
      <vt:lpstr>Tools</vt:lpstr>
      <vt:lpstr> </vt:lpstr>
      <vt:lpstr>Advice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Dark Formal</dc:title>
  <dc:creator>Eric Hennes</dc:creator>
  <cp:lastModifiedBy>Eric Hennes</cp:lastModifiedBy>
  <cp:revision>27</cp:revision>
  <dcterms:modified xsi:type="dcterms:W3CDTF">2023-08-10T20:59:21Z</dcterms:modified>
</cp:coreProperties>
</file>