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93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57" r:id="rId15"/>
    <p:sldId id="294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</p:sldIdLst>
  <p:sldSz cx="9144000" cy="5143500" type="screen16x9"/>
  <p:notesSz cx="6858000" cy="9144000"/>
  <p:embeddedFontLst>
    <p:embeddedFont>
      <p:font typeface="Bodoni" pitchFamily="2" charset="0"/>
      <p:regular r:id="rId42"/>
      <p:bold r:id="rId43"/>
      <p:italic r:id="rId44"/>
      <p:boldItalic r:id="rId45"/>
    </p:embeddedFont>
    <p:embeddedFont>
      <p:font typeface="Verdana" panose="020B0604030504040204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gtJM7sDTCy/5sEFsOkaLTN3FTid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29"/>
    <p:restoredTop sz="94534"/>
  </p:normalViewPr>
  <p:slideViewPr>
    <p:cSldViewPr snapToGrid="0">
      <p:cViewPr varScale="1">
        <p:scale>
          <a:sx n="135" d="100"/>
          <a:sy n="135" d="100"/>
        </p:scale>
        <p:origin x="22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2429C20D-AF61-3B5D-248F-0DBC08ADB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:notes">
            <a:extLst>
              <a:ext uri="{FF2B5EF4-FFF2-40B4-BE49-F238E27FC236}">
                <a16:creationId xmlns:a16="http://schemas.microsoft.com/office/drawing/2014/main" id="{14C12235-54F1-AC37-9412-45B87B2B7D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16:notes">
            <a:extLst>
              <a:ext uri="{FF2B5EF4-FFF2-40B4-BE49-F238E27FC236}">
                <a16:creationId xmlns:a16="http://schemas.microsoft.com/office/drawing/2014/main" id="{DE1BD770-0F51-B8D9-2824-8DC2410E76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8872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67209790-AA9B-34AD-2785-3E14B7F4B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:notes">
            <a:extLst>
              <a:ext uri="{FF2B5EF4-FFF2-40B4-BE49-F238E27FC236}">
                <a16:creationId xmlns:a16="http://schemas.microsoft.com/office/drawing/2014/main" id="{3D197E08-2287-8795-A1E2-54818FCD4F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16:notes">
            <a:extLst>
              <a:ext uri="{FF2B5EF4-FFF2-40B4-BE49-F238E27FC236}">
                <a16:creationId xmlns:a16="http://schemas.microsoft.com/office/drawing/2014/main" id="{58B456B5-DA9F-4A14-5EE8-A956B39135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71636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" name="Google Shape;346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841365fcf4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3" name="Google Shape;383;g3841365fcf4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841365fcf4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g3841365fcf4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8755bfcdd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g38755bfcdd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8755bfcdd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g38755bfcdd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8755bfcdd5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g38755bfcdd5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8755bfcdd5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0" name="Google Shape;440;g38755bfcdd5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8755bfcdd5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g38755bfcdd5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841365fcf4_3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g3841365fcf4_3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/>
          <p:nvPr/>
        </p:nvSpPr>
        <p:spPr>
          <a:xfrm>
            <a:off x="0" y="2244950"/>
            <a:ext cx="9251700" cy="718500"/>
          </a:xfrm>
          <a:prstGeom prst="rect">
            <a:avLst/>
          </a:prstGeom>
          <a:solidFill>
            <a:srgbClr val="8C7349">
              <a:alpha val="60000"/>
            </a:srgbClr>
          </a:solidFill>
          <a:ln>
            <a:noFill/>
          </a:ln>
          <a:effectLst>
            <a:outerShdw blurRad="57150" dist="95250" dir="5400000" algn="bl" rotWithShape="0">
              <a:srgbClr val="000000">
                <a:alpha val="4823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Bodoni"/>
              <a:buNone/>
              <a:defRPr sz="3600">
                <a:latin typeface="Bodoni"/>
                <a:ea typeface="Bodoni"/>
                <a:cs typeface="Bodoni"/>
                <a:sym typeface="Bodon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7"/>
          <p:cNvSpPr/>
          <p:nvPr/>
        </p:nvSpPr>
        <p:spPr>
          <a:xfrm>
            <a:off x="0" y="502225"/>
            <a:ext cx="9144000" cy="506700"/>
          </a:xfrm>
          <a:prstGeom prst="rect">
            <a:avLst/>
          </a:prstGeom>
          <a:gradFill>
            <a:gsLst>
              <a:gs pos="0">
                <a:srgbClr val="8C7349"/>
              </a:gs>
              <a:gs pos="100000">
                <a:srgbClr val="212121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7"/>
          <p:cNvSpPr/>
          <p:nvPr/>
        </p:nvSpPr>
        <p:spPr>
          <a:xfrm rot="5400000">
            <a:off x="-2018225" y="2314050"/>
            <a:ext cx="5134800" cy="506700"/>
          </a:xfrm>
          <a:prstGeom prst="rect">
            <a:avLst/>
          </a:prstGeom>
          <a:gradFill>
            <a:gsLst>
              <a:gs pos="0">
                <a:srgbClr val="8C7349"/>
              </a:gs>
              <a:gs pos="100000">
                <a:srgbClr val="212121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950" y="248350"/>
            <a:ext cx="1014450" cy="101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7"/>
          <p:cNvSpPr txBox="1">
            <a:spLocks noGrp="1"/>
          </p:cNvSpPr>
          <p:nvPr>
            <p:ph type="title"/>
          </p:nvPr>
        </p:nvSpPr>
        <p:spPr>
          <a:xfrm>
            <a:off x="1056400" y="429861"/>
            <a:ext cx="777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odoni"/>
              <a:buNone/>
              <a:defRPr>
                <a:latin typeface="Bodoni"/>
                <a:ea typeface="Bodoni"/>
                <a:cs typeface="Bodoni"/>
                <a:sym typeface="Bodon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odoni"/>
              <a:buNone/>
              <a:defRPr>
                <a:latin typeface="Bodoni"/>
                <a:ea typeface="Bodoni"/>
                <a:cs typeface="Bodoni"/>
                <a:sym typeface="Bodoni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odoni"/>
              <a:buNone/>
              <a:defRPr>
                <a:latin typeface="Bodoni"/>
                <a:ea typeface="Bodoni"/>
                <a:cs typeface="Bodoni"/>
                <a:sym typeface="Bodoni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odoni"/>
              <a:buNone/>
              <a:defRPr>
                <a:latin typeface="Bodoni"/>
                <a:ea typeface="Bodoni"/>
                <a:cs typeface="Bodoni"/>
                <a:sym typeface="Bodoni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odoni"/>
              <a:buNone/>
              <a:defRPr>
                <a:latin typeface="Bodoni"/>
                <a:ea typeface="Bodoni"/>
                <a:cs typeface="Bodoni"/>
                <a:sym typeface="Bodoni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odoni"/>
              <a:buNone/>
              <a:defRPr>
                <a:latin typeface="Bodoni"/>
                <a:ea typeface="Bodoni"/>
                <a:cs typeface="Bodoni"/>
                <a:sym typeface="Bodoni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odoni"/>
              <a:buNone/>
              <a:defRPr>
                <a:latin typeface="Bodoni"/>
                <a:ea typeface="Bodoni"/>
                <a:cs typeface="Bodoni"/>
                <a:sym typeface="Bodoni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odoni"/>
              <a:buNone/>
              <a:defRPr>
                <a:latin typeface="Bodoni"/>
                <a:ea typeface="Bodoni"/>
                <a:cs typeface="Bodoni"/>
                <a:sym typeface="Bodoni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odoni"/>
              <a:buNone/>
              <a:defRPr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body" idx="1"/>
          </p:nvPr>
        </p:nvSpPr>
        <p:spPr>
          <a:xfrm>
            <a:off x="1056200" y="1152475"/>
            <a:ext cx="7776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8"/>
          <p:cNvSpPr/>
          <p:nvPr/>
        </p:nvSpPr>
        <p:spPr>
          <a:xfrm>
            <a:off x="0" y="502225"/>
            <a:ext cx="9144000" cy="506700"/>
          </a:xfrm>
          <a:prstGeom prst="rect">
            <a:avLst/>
          </a:prstGeom>
          <a:gradFill>
            <a:gsLst>
              <a:gs pos="0">
                <a:srgbClr val="8C7349"/>
              </a:gs>
              <a:gs pos="100000">
                <a:srgbClr val="212121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8"/>
          <p:cNvSpPr/>
          <p:nvPr/>
        </p:nvSpPr>
        <p:spPr>
          <a:xfrm rot="5400000">
            <a:off x="-2018225" y="2314050"/>
            <a:ext cx="5134800" cy="506700"/>
          </a:xfrm>
          <a:prstGeom prst="rect">
            <a:avLst/>
          </a:prstGeom>
          <a:gradFill>
            <a:gsLst>
              <a:gs pos="0">
                <a:srgbClr val="8C7349"/>
              </a:gs>
              <a:gs pos="100000">
                <a:srgbClr val="212121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950" y="248350"/>
            <a:ext cx="1014450" cy="101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8"/>
          <p:cNvSpPr txBox="1">
            <a:spLocks noGrp="1"/>
          </p:cNvSpPr>
          <p:nvPr>
            <p:ph type="title"/>
          </p:nvPr>
        </p:nvSpPr>
        <p:spPr>
          <a:xfrm>
            <a:off x="1056400" y="429861"/>
            <a:ext cx="777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odoni"/>
              <a:buNone/>
              <a:defRPr>
                <a:latin typeface="Bodoni"/>
                <a:ea typeface="Bodoni"/>
                <a:cs typeface="Bodoni"/>
                <a:sym typeface="Bodon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1"/>
          </p:nvPr>
        </p:nvSpPr>
        <p:spPr>
          <a:xfrm>
            <a:off x="1056300" y="1152475"/>
            <a:ext cx="3650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body" idx="2"/>
          </p:nvPr>
        </p:nvSpPr>
        <p:spPr>
          <a:xfrm>
            <a:off x="5181944" y="1152475"/>
            <a:ext cx="3650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"/>
          <p:cNvSpPr/>
          <p:nvPr/>
        </p:nvSpPr>
        <p:spPr>
          <a:xfrm>
            <a:off x="0" y="502225"/>
            <a:ext cx="9144000" cy="506700"/>
          </a:xfrm>
          <a:prstGeom prst="rect">
            <a:avLst/>
          </a:prstGeom>
          <a:gradFill>
            <a:gsLst>
              <a:gs pos="0">
                <a:srgbClr val="8C7349"/>
              </a:gs>
              <a:gs pos="100000">
                <a:srgbClr val="212121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9"/>
          <p:cNvSpPr/>
          <p:nvPr/>
        </p:nvSpPr>
        <p:spPr>
          <a:xfrm rot="5400000">
            <a:off x="-2018225" y="2314050"/>
            <a:ext cx="5134800" cy="506700"/>
          </a:xfrm>
          <a:prstGeom prst="rect">
            <a:avLst/>
          </a:prstGeom>
          <a:gradFill>
            <a:gsLst>
              <a:gs pos="0">
                <a:srgbClr val="8C7349"/>
              </a:gs>
              <a:gs pos="100000">
                <a:srgbClr val="212121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31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950" y="248350"/>
            <a:ext cx="1014450" cy="101445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1056400" y="429861"/>
            <a:ext cx="777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odoni"/>
              <a:buNone/>
              <a:defRPr>
                <a:latin typeface="Bodoni"/>
                <a:ea typeface="Bodoni"/>
                <a:cs typeface="Bodoni"/>
                <a:sym typeface="Bodon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odoni"/>
              <a:buNone/>
              <a:defRPr>
                <a:latin typeface="Bodoni"/>
                <a:ea typeface="Bodoni"/>
                <a:cs typeface="Bodoni"/>
                <a:sym typeface="Bodoni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odoni"/>
              <a:buNone/>
              <a:defRPr>
                <a:latin typeface="Bodoni"/>
                <a:ea typeface="Bodoni"/>
                <a:cs typeface="Bodoni"/>
                <a:sym typeface="Bodoni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odoni"/>
              <a:buNone/>
              <a:defRPr>
                <a:latin typeface="Bodoni"/>
                <a:ea typeface="Bodoni"/>
                <a:cs typeface="Bodoni"/>
                <a:sym typeface="Bodoni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odoni"/>
              <a:buNone/>
              <a:defRPr>
                <a:latin typeface="Bodoni"/>
                <a:ea typeface="Bodoni"/>
                <a:cs typeface="Bodoni"/>
                <a:sym typeface="Bodoni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odoni"/>
              <a:buNone/>
              <a:defRPr>
                <a:latin typeface="Bodoni"/>
                <a:ea typeface="Bodoni"/>
                <a:cs typeface="Bodoni"/>
                <a:sym typeface="Bodoni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odoni"/>
              <a:buNone/>
              <a:defRPr>
                <a:latin typeface="Bodoni"/>
                <a:ea typeface="Bodoni"/>
                <a:cs typeface="Bodoni"/>
                <a:sym typeface="Bodoni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odoni"/>
              <a:buNone/>
              <a:defRPr>
                <a:latin typeface="Bodoni"/>
                <a:ea typeface="Bodoni"/>
                <a:cs typeface="Bodoni"/>
                <a:sym typeface="Bodoni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odoni"/>
              <a:buNone/>
              <a:defRPr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2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1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doni"/>
              <a:buNone/>
              <a:defRPr sz="2800" b="0" i="0" u="none" strike="noStrike" cap="none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doni"/>
              <a:buNone/>
              <a:defRPr sz="2800" b="0" i="0" u="none" strike="noStrike" cap="none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doni"/>
              <a:buNone/>
              <a:defRPr sz="2800" b="0" i="0" u="none" strike="noStrike" cap="none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doni"/>
              <a:buNone/>
              <a:defRPr sz="2800" b="0" i="0" u="none" strike="noStrike" cap="none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doni"/>
              <a:buNone/>
              <a:defRPr sz="2800" b="0" i="0" u="none" strike="noStrike" cap="none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doni"/>
              <a:buNone/>
              <a:defRPr sz="2800" b="0" i="0" u="none" strike="noStrike" cap="none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doni"/>
              <a:buNone/>
              <a:defRPr sz="2800" b="0" i="0" u="none" strike="noStrike" cap="none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doni"/>
              <a:buNone/>
              <a:defRPr sz="2800" b="0" i="0" u="none" strike="noStrike" cap="none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doni"/>
              <a:buNone/>
              <a:defRPr sz="2800" b="0" i="0" u="none" strike="noStrike" cap="none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298"/>
              <a:buNone/>
            </a:pPr>
            <a:endParaRPr sz="5566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7095"/>
              <a:buNone/>
            </a:pPr>
            <a:r>
              <a:rPr lang="en" sz="5233"/>
              <a:t>How to Complete your</a:t>
            </a:r>
            <a:endParaRPr sz="5233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7095"/>
              <a:buNone/>
            </a:pPr>
            <a:r>
              <a:rPr lang="en" sz="5233"/>
              <a:t>STARS Form</a:t>
            </a:r>
            <a:endParaRPr sz="5233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9806"/>
              <a:buNone/>
            </a:pPr>
            <a:endParaRPr sz="4011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9806"/>
              <a:buNone/>
            </a:pPr>
            <a:r>
              <a:rPr lang="en" sz="4011"/>
              <a:t> </a:t>
            </a:r>
            <a:endParaRPr sz="4011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9806"/>
              <a:buNone/>
            </a:pPr>
            <a:endParaRPr sz="4011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9806"/>
              <a:buNone/>
            </a:pPr>
            <a:r>
              <a:rPr lang="en" sz="4011"/>
              <a:t>September 30, 2025</a:t>
            </a:r>
            <a:endParaRPr sz="4011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9806"/>
              <a:buNone/>
            </a:pPr>
            <a:r>
              <a:rPr lang="en" sz="4011"/>
              <a:t>College &amp; Career</a:t>
            </a:r>
            <a:endParaRPr sz="4011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9806"/>
              <a:buNone/>
            </a:pPr>
            <a:endParaRPr sz="4011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011">
                <a:latin typeface="Verdana"/>
                <a:ea typeface="Verdana"/>
                <a:cs typeface="Verdana"/>
                <a:sym typeface="Verdana"/>
              </a:rPr>
              <a:t>Enter School(s)</a:t>
            </a:r>
            <a:endParaRPr sz="401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9" name="Google Shape;149;p24"/>
          <p:cNvSpPr txBox="1">
            <a:spLocks noGrp="1"/>
          </p:cNvSpPr>
          <p:nvPr>
            <p:ph type="body" idx="1"/>
          </p:nvPr>
        </p:nvSpPr>
        <p:spPr>
          <a:xfrm>
            <a:off x="1056200" y="1152475"/>
            <a:ext cx="7776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150" name="Google Shape;150;p24" descr="A screenshot of a compu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9395" y="1071552"/>
            <a:ext cx="8029610" cy="39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4"/>
          <p:cNvSpPr/>
          <p:nvPr/>
        </p:nvSpPr>
        <p:spPr>
          <a:xfrm rot="5400000">
            <a:off x="7013724" y="4061132"/>
            <a:ext cx="957623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4"/>
          <p:cNvSpPr txBox="1"/>
          <p:nvPr/>
        </p:nvSpPr>
        <p:spPr>
          <a:xfrm>
            <a:off x="6382787" y="2679137"/>
            <a:ext cx="2219498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“Add Another School” at the bottom of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this screen for transfer students or for FLVS coursework.</a:t>
            </a:r>
            <a:endParaRPr/>
          </a:p>
        </p:txBody>
      </p:sp>
      <p:sp>
        <p:nvSpPr>
          <p:cNvPr id="153" name="Google Shape;153;p24"/>
          <p:cNvSpPr/>
          <p:nvPr/>
        </p:nvSpPr>
        <p:spPr>
          <a:xfrm>
            <a:off x="929395" y="1071552"/>
            <a:ext cx="1005469" cy="340009"/>
          </a:xfrm>
          <a:prstGeom prst="donut">
            <a:avLst>
              <a:gd name="adj" fmla="val 3363"/>
            </a:avLst>
          </a:prstGeom>
          <a:solidFill>
            <a:srgbClr val="FF00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4"/>
          <p:cNvSpPr/>
          <p:nvPr/>
        </p:nvSpPr>
        <p:spPr>
          <a:xfrm>
            <a:off x="929395" y="2951017"/>
            <a:ext cx="5371652" cy="161785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011">
                <a:latin typeface="Verdana"/>
                <a:ea typeface="Verdana"/>
                <a:cs typeface="Verdana"/>
                <a:sym typeface="Verdana"/>
              </a:rPr>
              <a:t>Pop-up: Enter FLVS</a:t>
            </a:r>
            <a:endParaRPr sz="401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0" name="Google Shape;160;p25"/>
          <p:cNvSpPr txBox="1">
            <a:spLocks noGrp="1"/>
          </p:cNvSpPr>
          <p:nvPr>
            <p:ph type="body" idx="1"/>
          </p:nvPr>
        </p:nvSpPr>
        <p:spPr>
          <a:xfrm>
            <a:off x="1056200" y="1152475"/>
            <a:ext cx="7776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161" name="Google Shape;161;p25" descr="A screenshot of a compu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3329" y="1028517"/>
            <a:ext cx="8034208" cy="403276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5"/>
          <p:cNvSpPr/>
          <p:nvPr/>
        </p:nvSpPr>
        <p:spPr>
          <a:xfrm>
            <a:off x="2374231" y="3224543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5"/>
          <p:cNvSpPr/>
          <p:nvPr/>
        </p:nvSpPr>
        <p:spPr>
          <a:xfrm>
            <a:off x="2374231" y="4282343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011">
                <a:latin typeface="Verdana"/>
                <a:ea typeface="Verdana"/>
                <a:cs typeface="Verdana"/>
                <a:sym typeface="Verdana"/>
              </a:rPr>
              <a:t>Pop-up: Select FLVS</a:t>
            </a:r>
            <a:endParaRPr sz="401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Google Shape;169;p26"/>
          <p:cNvSpPr txBox="1">
            <a:spLocks noGrp="1"/>
          </p:cNvSpPr>
          <p:nvPr>
            <p:ph type="body" idx="1"/>
          </p:nvPr>
        </p:nvSpPr>
        <p:spPr>
          <a:xfrm>
            <a:off x="1056200" y="1152475"/>
            <a:ext cx="7776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170" name="Google Shape;170;p26" descr="A screenshot of a compu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8922" y="1048072"/>
            <a:ext cx="8134762" cy="403727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6"/>
          <p:cNvSpPr/>
          <p:nvPr/>
        </p:nvSpPr>
        <p:spPr>
          <a:xfrm rot="10800000">
            <a:off x="2127045" y="3221039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6"/>
          <p:cNvSpPr/>
          <p:nvPr/>
        </p:nvSpPr>
        <p:spPr>
          <a:xfrm>
            <a:off x="5479622" y="3221040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011">
                <a:latin typeface="Verdana"/>
                <a:ea typeface="Verdana"/>
                <a:cs typeface="Verdana"/>
                <a:sym typeface="Verdana"/>
              </a:rPr>
              <a:t>Enter School(s)</a:t>
            </a:r>
            <a:endParaRPr sz="401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8" name="Google Shape;178;p27"/>
          <p:cNvSpPr txBox="1">
            <a:spLocks noGrp="1"/>
          </p:cNvSpPr>
          <p:nvPr>
            <p:ph type="body" idx="1"/>
          </p:nvPr>
        </p:nvSpPr>
        <p:spPr>
          <a:xfrm>
            <a:off x="1056200" y="1152475"/>
            <a:ext cx="7776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179" name="Google Shape;179;p27" descr="A screenshot of a compu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0314" y="1016244"/>
            <a:ext cx="7998738" cy="407841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7"/>
          <p:cNvSpPr/>
          <p:nvPr/>
        </p:nvSpPr>
        <p:spPr>
          <a:xfrm>
            <a:off x="424589" y="1597716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= Letter</a:t>
            </a: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7"/>
          <p:cNvSpPr/>
          <p:nvPr/>
        </p:nvSpPr>
        <p:spPr>
          <a:xfrm rot="10800000">
            <a:off x="2610548" y="2141854"/>
            <a:ext cx="1233573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7"/>
          <p:cNvSpPr txBox="1"/>
          <p:nvPr/>
        </p:nvSpPr>
        <p:spPr>
          <a:xfrm>
            <a:off x="2671928" y="2247569"/>
            <a:ext cx="125959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= Semester</a:t>
            </a:r>
            <a:endParaRPr/>
          </a:p>
        </p:txBody>
      </p:sp>
      <p:sp>
        <p:nvSpPr>
          <p:cNvPr id="183" name="Google Shape;183;p27"/>
          <p:cNvSpPr/>
          <p:nvPr/>
        </p:nvSpPr>
        <p:spPr>
          <a:xfrm rot="1459922">
            <a:off x="272205" y="4471392"/>
            <a:ext cx="856998" cy="53861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27"/>
          <p:cNvSpPr/>
          <p:nvPr/>
        </p:nvSpPr>
        <p:spPr>
          <a:xfrm>
            <a:off x="120879" y="3013048"/>
            <a:ext cx="856998" cy="53861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007066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BMC</a:t>
            </a:r>
            <a:endParaRPr sz="1400" b="0" i="0" u="none" strike="noStrike" cap="none">
              <a:solidFill>
                <a:srgbClr val="007066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7"/>
          <p:cNvSpPr/>
          <p:nvPr/>
        </p:nvSpPr>
        <p:spPr>
          <a:xfrm rot="10800000">
            <a:off x="5373897" y="3311261"/>
            <a:ext cx="3000639" cy="84082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7"/>
          <p:cNvSpPr txBox="1"/>
          <p:nvPr/>
        </p:nvSpPr>
        <p:spPr>
          <a:xfrm>
            <a:off x="5649213" y="3471119"/>
            <a:ext cx="242406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= When you started BMC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(06 for summer / 08 for fall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7"/>
          <p:cNvSpPr/>
          <p:nvPr/>
        </p:nvSpPr>
        <p:spPr>
          <a:xfrm rot="1536040">
            <a:off x="2858067" y="3569528"/>
            <a:ext cx="1868387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7"/>
          <p:cNvSpPr/>
          <p:nvPr/>
        </p:nvSpPr>
        <p:spPr>
          <a:xfrm rot="9456006">
            <a:off x="3018256" y="4422109"/>
            <a:ext cx="946770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7"/>
          <p:cNvSpPr/>
          <p:nvPr/>
        </p:nvSpPr>
        <p:spPr>
          <a:xfrm rot="5400000">
            <a:off x="918055" y="344240"/>
            <a:ext cx="747507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7"/>
          <p:cNvSpPr/>
          <p:nvPr/>
        </p:nvSpPr>
        <p:spPr>
          <a:xfrm>
            <a:off x="112606" y="894942"/>
            <a:ext cx="856998" cy="53861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007066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FLVS</a:t>
            </a:r>
            <a:endParaRPr sz="1400" b="0" i="0" u="none" strike="noStrike" cap="none">
              <a:solidFill>
                <a:srgbClr val="007066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7"/>
          <p:cNvSpPr/>
          <p:nvPr/>
        </p:nvSpPr>
        <p:spPr>
          <a:xfrm rot="10800000">
            <a:off x="5479151" y="1115142"/>
            <a:ext cx="2176554" cy="57805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7"/>
          <p:cNvSpPr txBox="1"/>
          <p:nvPr/>
        </p:nvSpPr>
        <p:spPr>
          <a:xfrm>
            <a:off x="5665465" y="1247920"/>
            <a:ext cx="20696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= When you did FLVS</a:t>
            </a:r>
            <a:endParaRPr/>
          </a:p>
        </p:txBody>
      </p:sp>
      <p:sp>
        <p:nvSpPr>
          <p:cNvPr id="193" name="Google Shape;193;p27"/>
          <p:cNvSpPr txBox="1"/>
          <p:nvPr/>
        </p:nvSpPr>
        <p:spPr>
          <a:xfrm rot="1578203">
            <a:off x="2910448" y="3686080"/>
            <a:ext cx="176362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Alma Mater = BMC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011" dirty="0">
                <a:latin typeface="Verdana"/>
                <a:ea typeface="Verdana"/>
                <a:cs typeface="Verdana"/>
                <a:sym typeface="Verdana"/>
              </a:rPr>
              <a:t>Before Adding GPAs…</a:t>
            </a:r>
            <a:endParaRPr sz="401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1056200" y="1152475"/>
            <a:ext cx="7776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-US" dirty="0">
                <a:solidFill>
                  <a:srgbClr val="FFFF00"/>
                </a:solidFill>
              </a:rPr>
              <a:t>Have your unofficial transcript readily available.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-US" dirty="0">
                <a:solidFill>
                  <a:srgbClr val="FFFF00"/>
                </a:solidFill>
              </a:rPr>
              <a:t>Know how to distinguish your GPAs from each other.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-US" dirty="0">
                <a:solidFill>
                  <a:srgbClr val="FFFF00"/>
                </a:solidFill>
              </a:rPr>
              <a:t>There is no 12</a:t>
            </a:r>
            <a:r>
              <a:rPr lang="en-US" baseline="30000" dirty="0">
                <a:solidFill>
                  <a:srgbClr val="FFFF00"/>
                </a:solidFill>
              </a:rPr>
              <a:t>th</a:t>
            </a:r>
            <a:r>
              <a:rPr lang="en-US" dirty="0">
                <a:solidFill>
                  <a:srgbClr val="FFFF00"/>
                </a:solidFill>
              </a:rPr>
              <a:t> grade GPA available until January.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 dirty="0">
              <a:solidFill>
                <a:srgbClr val="FFFF00"/>
              </a:solidFill>
            </a:endParaRPr>
          </a:p>
        </p:txBody>
      </p:sp>
      <p:pic>
        <p:nvPicPr>
          <p:cNvPr id="3" name="Picture 2" descr="A white and black text on a white background&#10;&#10;AI-generated content may be incorrect.">
            <a:extLst>
              <a:ext uri="{FF2B5EF4-FFF2-40B4-BE49-F238E27FC236}">
                <a16:creationId xmlns:a16="http://schemas.microsoft.com/office/drawing/2014/main" id="{C472A516-C99A-99B5-68C0-6497822D7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500" y="2688957"/>
            <a:ext cx="7137400" cy="212090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0854243-34D0-F461-062F-53052AF8BD46}"/>
              </a:ext>
            </a:extLst>
          </p:cNvPr>
          <p:cNvSpPr/>
          <p:nvPr/>
        </p:nvSpPr>
        <p:spPr>
          <a:xfrm>
            <a:off x="1540950" y="4420786"/>
            <a:ext cx="6546850" cy="2961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id="{644CE48A-1999-2764-63FC-50E43E807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>
            <a:extLst>
              <a:ext uri="{FF2B5EF4-FFF2-40B4-BE49-F238E27FC236}">
                <a16:creationId xmlns:a16="http://schemas.microsoft.com/office/drawing/2014/main" id="{7B523625-FED6-4875-E214-9EFA0CBD97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011" dirty="0">
                <a:latin typeface="Verdana"/>
                <a:ea typeface="Verdana"/>
                <a:cs typeface="Verdana"/>
                <a:sym typeface="Verdana"/>
              </a:rPr>
              <a:t>Before Adding GPAs…</a:t>
            </a:r>
            <a:endParaRPr sz="401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" name="Google Shape;66;p16">
            <a:extLst>
              <a:ext uri="{FF2B5EF4-FFF2-40B4-BE49-F238E27FC236}">
                <a16:creationId xmlns:a16="http://schemas.microsoft.com/office/drawing/2014/main" id="{5DCFA5E9-447C-F061-CB9F-F1CAF6EE20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56200" y="1152475"/>
            <a:ext cx="7776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Your YEAR GPAs are entered on your 9</a:t>
            </a:r>
            <a:r>
              <a:rPr lang="en-US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/10</a:t>
            </a:r>
            <a:r>
              <a:rPr lang="en-US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/11</a:t>
            </a:r>
            <a:r>
              <a:rPr lang="en-US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coursework screens.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dirty="0">
                <a:solidFill>
                  <a:srgbClr val="FFFF00"/>
                </a:solidFill>
              </a:rPr>
              <a:t>Your current cumulative, weighted GPA is the bottom number. 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Your current cumulative, </a:t>
            </a:r>
            <a:r>
              <a:rPr lang="en-US" dirty="0" err="1">
                <a:solidFill>
                  <a:srgbClr val="FF0000"/>
                </a:solidFill>
              </a:rPr>
              <a:t>UNweighted</a:t>
            </a:r>
            <a:r>
              <a:rPr lang="en-US" dirty="0">
                <a:solidFill>
                  <a:srgbClr val="FF0000"/>
                </a:solidFill>
              </a:rPr>
              <a:t> GPA is also the bottom number.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 dirty="0">
              <a:solidFill>
                <a:srgbClr val="FFFF00"/>
              </a:solidFill>
            </a:endParaRPr>
          </a:p>
        </p:txBody>
      </p:sp>
      <p:pic>
        <p:nvPicPr>
          <p:cNvPr id="3" name="Picture 2" descr="A white and black text on a white background&#10;&#10;AI-generated content may be incorrect.">
            <a:extLst>
              <a:ext uri="{FF2B5EF4-FFF2-40B4-BE49-F238E27FC236}">
                <a16:creationId xmlns:a16="http://schemas.microsoft.com/office/drawing/2014/main" id="{5DB88991-E8FF-9BCD-83F4-DA7F74CC0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499" y="2697900"/>
            <a:ext cx="7137400" cy="2120900"/>
          </a:xfrm>
          <a:prstGeom prst="rect">
            <a:avLst/>
          </a:prstGeom>
        </p:spPr>
      </p:pic>
      <p:sp>
        <p:nvSpPr>
          <p:cNvPr id="6" name="Google Shape;281;p34">
            <a:extLst>
              <a:ext uri="{FF2B5EF4-FFF2-40B4-BE49-F238E27FC236}">
                <a16:creationId xmlns:a16="http://schemas.microsoft.com/office/drawing/2014/main" id="{A23E88D2-AE63-7943-9776-EF9ED336E895}"/>
              </a:ext>
            </a:extLst>
          </p:cNvPr>
          <p:cNvSpPr/>
          <p:nvPr/>
        </p:nvSpPr>
        <p:spPr>
          <a:xfrm>
            <a:off x="2809390" y="3086099"/>
            <a:ext cx="1119752" cy="604974"/>
          </a:xfrm>
          <a:prstGeom prst="donut">
            <a:avLst>
              <a:gd name="adj" fmla="val 3261"/>
            </a:avLst>
          </a:prstGeom>
          <a:solidFill>
            <a:schemeClr val="accent1">
              <a:lumMod val="60000"/>
              <a:lumOff val="40000"/>
            </a:schemeClr>
          </a:solidFill>
          <a:ln w="127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281;p34">
            <a:extLst>
              <a:ext uri="{FF2B5EF4-FFF2-40B4-BE49-F238E27FC236}">
                <a16:creationId xmlns:a16="http://schemas.microsoft.com/office/drawing/2014/main" id="{862A04A7-5819-C5B5-110B-658B25ACC3FC}"/>
              </a:ext>
            </a:extLst>
          </p:cNvPr>
          <p:cNvSpPr/>
          <p:nvPr/>
        </p:nvSpPr>
        <p:spPr>
          <a:xfrm>
            <a:off x="4218183" y="3086099"/>
            <a:ext cx="1452033" cy="566446"/>
          </a:xfrm>
          <a:prstGeom prst="donut">
            <a:avLst>
              <a:gd name="adj" fmla="val 4871"/>
            </a:avLst>
          </a:prstGeom>
          <a:solidFill>
            <a:srgbClr val="FFFF00"/>
          </a:solidFill>
          <a:ln w="127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C706291-A87D-3C2B-474F-5A8DAE53B97A}"/>
              </a:ext>
            </a:extLst>
          </p:cNvPr>
          <p:cNvSpPr/>
          <p:nvPr/>
        </p:nvSpPr>
        <p:spPr>
          <a:xfrm>
            <a:off x="1540950" y="4420786"/>
            <a:ext cx="6546850" cy="29617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Your </a:t>
            </a:r>
            <a:r>
              <a:rPr lang="en-US" b="1" dirty="0"/>
              <a:t>YEAR GPA </a:t>
            </a:r>
            <a:r>
              <a:rPr lang="en-US" dirty="0"/>
              <a:t>is what you earned ONLY during that school year.</a:t>
            </a:r>
          </a:p>
        </p:txBody>
      </p:sp>
      <p:sp>
        <p:nvSpPr>
          <p:cNvPr id="68" name="Google Shape;68;p16">
            <a:extLst>
              <a:ext uri="{FF2B5EF4-FFF2-40B4-BE49-F238E27FC236}">
                <a16:creationId xmlns:a16="http://schemas.microsoft.com/office/drawing/2014/main" id="{7A096D2B-EB9D-226D-D88E-7E7998D414B3}"/>
              </a:ext>
            </a:extLst>
          </p:cNvPr>
          <p:cNvSpPr/>
          <p:nvPr/>
        </p:nvSpPr>
        <p:spPr>
          <a:xfrm rot="10800000">
            <a:off x="2483416" y="3693738"/>
            <a:ext cx="651950" cy="18813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68;p16">
            <a:extLst>
              <a:ext uri="{FF2B5EF4-FFF2-40B4-BE49-F238E27FC236}">
                <a16:creationId xmlns:a16="http://schemas.microsoft.com/office/drawing/2014/main" id="{FDAFE75E-CAF8-674F-68E0-06E8A57C060B}"/>
              </a:ext>
            </a:extLst>
          </p:cNvPr>
          <p:cNvSpPr/>
          <p:nvPr/>
        </p:nvSpPr>
        <p:spPr>
          <a:xfrm rot="10800000">
            <a:off x="2483415" y="3962226"/>
            <a:ext cx="651950" cy="18813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68;p16">
            <a:extLst>
              <a:ext uri="{FF2B5EF4-FFF2-40B4-BE49-F238E27FC236}">
                <a16:creationId xmlns:a16="http://schemas.microsoft.com/office/drawing/2014/main" id="{B0F15D2F-1656-13FD-0CD4-520CE4BE3998}"/>
              </a:ext>
            </a:extLst>
          </p:cNvPr>
          <p:cNvSpPr/>
          <p:nvPr/>
        </p:nvSpPr>
        <p:spPr>
          <a:xfrm rot="10800000">
            <a:off x="2483415" y="4224771"/>
            <a:ext cx="651950" cy="18731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81;p34">
            <a:extLst>
              <a:ext uri="{FF2B5EF4-FFF2-40B4-BE49-F238E27FC236}">
                <a16:creationId xmlns:a16="http://schemas.microsoft.com/office/drawing/2014/main" id="{49132553-B202-5D58-86F4-C811F2ED12B9}"/>
              </a:ext>
            </a:extLst>
          </p:cNvPr>
          <p:cNvSpPr/>
          <p:nvPr/>
        </p:nvSpPr>
        <p:spPr>
          <a:xfrm>
            <a:off x="6256868" y="3136900"/>
            <a:ext cx="1775882" cy="549546"/>
          </a:xfrm>
          <a:prstGeom prst="donut">
            <a:avLst>
              <a:gd name="adj" fmla="val 4871"/>
            </a:avLst>
          </a:prstGeom>
          <a:solidFill>
            <a:srgbClr val="FF0000"/>
          </a:solidFill>
          <a:ln w="127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68;p16">
            <a:extLst>
              <a:ext uri="{FF2B5EF4-FFF2-40B4-BE49-F238E27FC236}">
                <a16:creationId xmlns:a16="http://schemas.microsoft.com/office/drawing/2014/main" id="{94BF21D3-4CE4-EA68-07DE-94A0367D5133}"/>
              </a:ext>
            </a:extLst>
          </p:cNvPr>
          <p:cNvSpPr/>
          <p:nvPr/>
        </p:nvSpPr>
        <p:spPr>
          <a:xfrm rot="5400000">
            <a:off x="3038388" y="2462168"/>
            <a:ext cx="651950" cy="7480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accent1">
                  <a:lumMod val="60000"/>
                  <a:lumOff val="40000"/>
                </a:schemeClr>
              </a:solidFill>
              <a:highlight>
                <a:srgbClr val="00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68;p16">
            <a:extLst>
              <a:ext uri="{FF2B5EF4-FFF2-40B4-BE49-F238E27FC236}">
                <a16:creationId xmlns:a16="http://schemas.microsoft.com/office/drawing/2014/main" id="{3F9BB9F6-5A89-110F-105E-FE062F02F2C3}"/>
              </a:ext>
            </a:extLst>
          </p:cNvPr>
          <p:cNvSpPr/>
          <p:nvPr/>
        </p:nvSpPr>
        <p:spPr>
          <a:xfrm rot="8443073">
            <a:off x="5107339" y="3707684"/>
            <a:ext cx="651950" cy="74801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accent1">
                  <a:lumMod val="60000"/>
                  <a:lumOff val="40000"/>
                </a:schemeClr>
              </a:solidFill>
              <a:highlight>
                <a:srgbClr val="00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68;p16">
            <a:extLst>
              <a:ext uri="{FF2B5EF4-FFF2-40B4-BE49-F238E27FC236}">
                <a16:creationId xmlns:a16="http://schemas.microsoft.com/office/drawing/2014/main" id="{878311F2-4AA6-4990-DFD8-57A8BC7BF798}"/>
              </a:ext>
            </a:extLst>
          </p:cNvPr>
          <p:cNvSpPr/>
          <p:nvPr/>
        </p:nvSpPr>
        <p:spPr>
          <a:xfrm rot="8576523">
            <a:off x="7341988" y="3750880"/>
            <a:ext cx="651950" cy="74801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accent1">
                  <a:lumMod val="60000"/>
                  <a:lumOff val="40000"/>
                </a:schemeClr>
              </a:solidFill>
              <a:highlight>
                <a:srgbClr val="00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3053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8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011">
                <a:latin typeface="Verdana"/>
                <a:ea typeface="Verdana"/>
                <a:cs typeface="Verdana"/>
                <a:sym typeface="Verdana"/>
              </a:rPr>
              <a:t>Pop-up: GPA &amp; Class Rank</a:t>
            </a:r>
            <a:endParaRPr sz="401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9" name="Google Shape;199;p28"/>
          <p:cNvSpPr txBox="1">
            <a:spLocks noGrp="1"/>
          </p:cNvSpPr>
          <p:nvPr>
            <p:ph type="body" idx="1"/>
          </p:nvPr>
        </p:nvSpPr>
        <p:spPr>
          <a:xfrm>
            <a:off x="1056200" y="1152475"/>
            <a:ext cx="7776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200" name="Google Shape;200;p28" descr="A screenshot of a compu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8336" y="1168271"/>
            <a:ext cx="8140416" cy="385661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8"/>
          <p:cNvSpPr/>
          <p:nvPr/>
        </p:nvSpPr>
        <p:spPr>
          <a:xfrm rot="2544242">
            <a:off x="229171" y="1563903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8"/>
          <p:cNvSpPr/>
          <p:nvPr/>
        </p:nvSpPr>
        <p:spPr>
          <a:xfrm rot="2071167">
            <a:off x="212628" y="2404183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8"/>
          <p:cNvSpPr/>
          <p:nvPr/>
        </p:nvSpPr>
        <p:spPr>
          <a:xfrm rot="2544242">
            <a:off x="229171" y="3599049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28"/>
          <p:cNvSpPr txBox="1"/>
          <p:nvPr/>
        </p:nvSpPr>
        <p:spPr>
          <a:xfrm>
            <a:off x="839647" y="4323061"/>
            <a:ext cx="353984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Select: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“This school does not provide rank…” 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9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011">
                <a:latin typeface="Verdana"/>
                <a:ea typeface="Verdana"/>
                <a:cs typeface="Verdana"/>
                <a:sym typeface="Verdana"/>
              </a:rPr>
              <a:t>Pop-up: Counselor Info</a:t>
            </a:r>
            <a:endParaRPr sz="401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0" name="Google Shape;210;p29"/>
          <p:cNvSpPr txBox="1">
            <a:spLocks noGrp="1"/>
          </p:cNvSpPr>
          <p:nvPr>
            <p:ph type="body" idx="1"/>
          </p:nvPr>
        </p:nvSpPr>
        <p:spPr>
          <a:xfrm>
            <a:off x="1056200" y="1152475"/>
            <a:ext cx="7776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211" name="Google Shape;211;p29" descr="A screenshot of a compu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8336" y="1119809"/>
            <a:ext cx="8140416" cy="390507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9"/>
          <p:cNvSpPr/>
          <p:nvPr/>
        </p:nvSpPr>
        <p:spPr>
          <a:xfrm rot="10800000">
            <a:off x="2946676" y="1379465"/>
            <a:ext cx="3801363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9"/>
          <p:cNvSpPr txBox="1"/>
          <p:nvPr/>
        </p:nvSpPr>
        <p:spPr>
          <a:xfrm>
            <a:off x="3304969" y="1491944"/>
            <a:ext cx="345799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NO!!! Add College &amp; Career Counselor</a:t>
            </a:r>
            <a:endParaRPr/>
          </a:p>
        </p:txBody>
      </p:sp>
      <p:sp>
        <p:nvSpPr>
          <p:cNvPr id="214" name="Google Shape;214;p29"/>
          <p:cNvSpPr/>
          <p:nvPr/>
        </p:nvSpPr>
        <p:spPr>
          <a:xfrm rot="10800000">
            <a:off x="4043238" y="2033043"/>
            <a:ext cx="4577300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9"/>
          <p:cNvSpPr/>
          <p:nvPr/>
        </p:nvSpPr>
        <p:spPr>
          <a:xfrm rot="10800000">
            <a:off x="5100762" y="3826009"/>
            <a:ext cx="1909638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9"/>
          <p:cNvSpPr txBox="1"/>
          <p:nvPr/>
        </p:nvSpPr>
        <p:spPr>
          <a:xfrm>
            <a:off x="4211053" y="2139191"/>
            <a:ext cx="440948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= Cherry, Croom, Hennes, McLeod, or Mulford</a:t>
            </a:r>
            <a:endParaRPr/>
          </a:p>
        </p:txBody>
      </p:sp>
      <p:sp>
        <p:nvSpPr>
          <p:cNvPr id="217" name="Google Shape;217;p29"/>
          <p:cNvSpPr txBox="1"/>
          <p:nvPr/>
        </p:nvSpPr>
        <p:spPr>
          <a:xfrm>
            <a:off x="5351637" y="3938490"/>
            <a:ext cx="157767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Counselor email</a:t>
            </a:r>
            <a:endParaRPr/>
          </a:p>
        </p:txBody>
      </p:sp>
      <p:sp>
        <p:nvSpPr>
          <p:cNvPr id="218" name="Google Shape;218;p29"/>
          <p:cNvSpPr/>
          <p:nvPr/>
        </p:nvSpPr>
        <p:spPr>
          <a:xfrm rot="5400000">
            <a:off x="7825407" y="3773745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0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011">
                <a:latin typeface="Verdana"/>
                <a:ea typeface="Verdana"/>
                <a:cs typeface="Verdana"/>
                <a:sym typeface="Verdana"/>
              </a:rPr>
              <a:t>Enter Coursework</a:t>
            </a:r>
            <a:endParaRPr sz="401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4" name="Google Shape;224;p30"/>
          <p:cNvSpPr txBox="1">
            <a:spLocks noGrp="1"/>
          </p:cNvSpPr>
          <p:nvPr>
            <p:ph type="body" idx="1"/>
          </p:nvPr>
        </p:nvSpPr>
        <p:spPr>
          <a:xfrm>
            <a:off x="1056200" y="1152475"/>
            <a:ext cx="7776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225" name="Google Shape;225;p30" descr="A screenshot of a compu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2268" y="1039946"/>
            <a:ext cx="8088603" cy="402132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0"/>
          <p:cNvSpPr/>
          <p:nvPr/>
        </p:nvSpPr>
        <p:spPr>
          <a:xfrm rot="-5400000">
            <a:off x="3952694" y="1749009"/>
            <a:ext cx="906102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0"/>
          <p:cNvSpPr/>
          <p:nvPr/>
        </p:nvSpPr>
        <p:spPr>
          <a:xfrm rot="5400000">
            <a:off x="1210862" y="3976413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30"/>
          <p:cNvSpPr/>
          <p:nvPr/>
        </p:nvSpPr>
        <p:spPr>
          <a:xfrm rot="10800000">
            <a:off x="3656523" y="4552431"/>
            <a:ext cx="4848495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30"/>
          <p:cNvSpPr txBox="1"/>
          <p:nvPr/>
        </p:nvSpPr>
        <p:spPr>
          <a:xfrm>
            <a:off x="3885194" y="4661182"/>
            <a:ext cx="469775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By year is better than subject; less chance for error.</a:t>
            </a:r>
            <a:endParaRPr/>
          </a:p>
        </p:txBody>
      </p:sp>
      <p:sp>
        <p:nvSpPr>
          <p:cNvPr id="230" name="Google Shape;230;p30"/>
          <p:cNvSpPr/>
          <p:nvPr/>
        </p:nvSpPr>
        <p:spPr>
          <a:xfrm>
            <a:off x="3675296" y="2878280"/>
            <a:ext cx="1743800" cy="1487978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1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011">
                <a:latin typeface="Verdana"/>
                <a:ea typeface="Verdana"/>
                <a:cs typeface="Verdana"/>
                <a:sym typeface="Verdana"/>
              </a:rPr>
              <a:t>Enter Coursework</a:t>
            </a:r>
            <a:endParaRPr sz="401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6" name="Google Shape;236;p31"/>
          <p:cNvSpPr txBox="1">
            <a:spLocks noGrp="1"/>
          </p:cNvSpPr>
          <p:nvPr>
            <p:ph type="body" idx="1"/>
          </p:nvPr>
        </p:nvSpPr>
        <p:spPr>
          <a:xfrm>
            <a:off x="1056200" y="1152475"/>
            <a:ext cx="7776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237" name="Google Shape;237;p31" descr="A screenshot of a compu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6452" y="1092706"/>
            <a:ext cx="8146107" cy="3971133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1"/>
          <p:cNvSpPr/>
          <p:nvPr/>
        </p:nvSpPr>
        <p:spPr>
          <a:xfrm>
            <a:off x="3977640" y="1092706"/>
            <a:ext cx="1371600" cy="1154965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31"/>
          <p:cNvSpPr/>
          <p:nvPr/>
        </p:nvSpPr>
        <p:spPr>
          <a:xfrm>
            <a:off x="3192087" y="3009207"/>
            <a:ext cx="507077" cy="1041587"/>
          </a:xfrm>
          <a:prstGeom prst="rightBrace">
            <a:avLst>
              <a:gd name="adj1" fmla="val 8333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1"/>
          <p:cNvSpPr/>
          <p:nvPr/>
        </p:nvSpPr>
        <p:spPr>
          <a:xfrm>
            <a:off x="1263535" y="4565750"/>
            <a:ext cx="5228561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1"/>
          <p:cNvSpPr txBox="1"/>
          <p:nvPr/>
        </p:nvSpPr>
        <p:spPr>
          <a:xfrm>
            <a:off x="1263536" y="4662468"/>
            <a:ext cx="549103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Screen navigation buttons are always at bottom of screen. </a:t>
            </a:r>
            <a:endParaRPr/>
          </a:p>
        </p:txBody>
      </p:sp>
      <p:sp>
        <p:nvSpPr>
          <p:cNvPr id="242" name="Google Shape;242;p31"/>
          <p:cNvSpPr txBox="1"/>
          <p:nvPr/>
        </p:nvSpPr>
        <p:spPr>
          <a:xfrm>
            <a:off x="3633968" y="3160668"/>
            <a:ext cx="440216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Enter courses year by year under correct school.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Click on each grade to enter courses.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Must match transcript!!!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id="{A1288E17-5E6B-48A9-3604-99ACE776F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>
            <a:extLst>
              <a:ext uri="{FF2B5EF4-FFF2-40B4-BE49-F238E27FC236}">
                <a16:creationId xmlns:a16="http://schemas.microsoft.com/office/drawing/2014/main" id="{4E3DF9E5-FE38-CE78-9DA1-D43441A451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011">
                <a:latin typeface="Verdana"/>
                <a:ea typeface="Verdana"/>
                <a:cs typeface="Verdana"/>
                <a:sym typeface="Verdana"/>
              </a:rPr>
              <a:t>Welcome Page</a:t>
            </a:r>
            <a:endParaRPr sz="401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" name="Google Shape;66;p16">
            <a:extLst>
              <a:ext uri="{FF2B5EF4-FFF2-40B4-BE49-F238E27FC236}">
                <a16:creationId xmlns:a16="http://schemas.microsoft.com/office/drawing/2014/main" id="{4E689053-9E4D-1108-AE8F-E423E9B844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56200" y="1152475"/>
            <a:ext cx="7776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67" name="Google Shape;67;p1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67D967F-3C63-64C2-DB5E-49656C868AE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3046" y="1096340"/>
            <a:ext cx="8121684" cy="3928884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6">
            <a:extLst>
              <a:ext uri="{FF2B5EF4-FFF2-40B4-BE49-F238E27FC236}">
                <a16:creationId xmlns:a16="http://schemas.microsoft.com/office/drawing/2014/main" id="{5541C98A-CE6B-115F-0281-69D544CB480C}"/>
              </a:ext>
            </a:extLst>
          </p:cNvPr>
          <p:cNvSpPr/>
          <p:nvPr/>
        </p:nvSpPr>
        <p:spPr>
          <a:xfrm>
            <a:off x="1056200" y="3458288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6">
            <a:extLst>
              <a:ext uri="{FF2B5EF4-FFF2-40B4-BE49-F238E27FC236}">
                <a16:creationId xmlns:a16="http://schemas.microsoft.com/office/drawing/2014/main" id="{5687657C-D3B7-F3BE-A4CB-A763397C64F9}"/>
              </a:ext>
            </a:extLst>
          </p:cNvPr>
          <p:cNvSpPr/>
          <p:nvPr/>
        </p:nvSpPr>
        <p:spPr>
          <a:xfrm>
            <a:off x="5321822" y="4264312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1992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2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011">
                <a:latin typeface="Verdana"/>
                <a:ea typeface="Verdana"/>
                <a:cs typeface="Verdana"/>
                <a:sym typeface="Verdana"/>
              </a:rPr>
              <a:t>Enter Coursework</a:t>
            </a:r>
            <a:endParaRPr sz="401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8" name="Google Shape;248;p32"/>
          <p:cNvSpPr txBox="1">
            <a:spLocks noGrp="1"/>
          </p:cNvSpPr>
          <p:nvPr>
            <p:ph type="body" idx="1"/>
          </p:nvPr>
        </p:nvSpPr>
        <p:spPr>
          <a:xfrm>
            <a:off x="1056200" y="1152475"/>
            <a:ext cx="7776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249" name="Google Shape;249;p32" descr="A screenshot of a compu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7813" y="1014153"/>
            <a:ext cx="7772400" cy="4129347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2"/>
          <p:cNvSpPr/>
          <p:nvPr/>
        </p:nvSpPr>
        <p:spPr>
          <a:xfrm rot="2544242">
            <a:off x="4835538" y="2812457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32"/>
          <p:cNvSpPr/>
          <p:nvPr/>
        </p:nvSpPr>
        <p:spPr>
          <a:xfrm rot="2403778">
            <a:off x="1995750" y="2821529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32"/>
          <p:cNvSpPr/>
          <p:nvPr/>
        </p:nvSpPr>
        <p:spPr>
          <a:xfrm rot="2544242">
            <a:off x="3565233" y="2812455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2"/>
          <p:cNvSpPr/>
          <p:nvPr/>
        </p:nvSpPr>
        <p:spPr>
          <a:xfrm rot="2434467">
            <a:off x="424529" y="2840941"/>
            <a:ext cx="935898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32"/>
          <p:cNvSpPr/>
          <p:nvPr/>
        </p:nvSpPr>
        <p:spPr>
          <a:xfrm>
            <a:off x="12127" y="4067635"/>
            <a:ext cx="1572834" cy="81458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32"/>
          <p:cNvSpPr/>
          <p:nvPr/>
        </p:nvSpPr>
        <p:spPr>
          <a:xfrm rot="5400000">
            <a:off x="7063299" y="1956010"/>
            <a:ext cx="561990" cy="240237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32"/>
          <p:cNvSpPr/>
          <p:nvPr/>
        </p:nvSpPr>
        <p:spPr>
          <a:xfrm rot="1108669">
            <a:off x="6917013" y="4539115"/>
            <a:ext cx="1112577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32"/>
          <p:cNvSpPr txBox="1"/>
          <p:nvPr/>
        </p:nvSpPr>
        <p:spPr>
          <a:xfrm rot="1114598">
            <a:off x="7028351" y="4654792"/>
            <a:ext cx="8059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SAVE</a:t>
            </a:r>
            <a:endParaRPr/>
          </a:p>
        </p:txBody>
      </p:sp>
      <p:sp>
        <p:nvSpPr>
          <p:cNvPr id="258" name="Google Shape;258;p32"/>
          <p:cNvSpPr txBox="1"/>
          <p:nvPr/>
        </p:nvSpPr>
        <p:spPr>
          <a:xfrm>
            <a:off x="6861270" y="2845700"/>
            <a:ext cx="114013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ALWAYS semester</a:t>
            </a:r>
            <a:endParaRPr/>
          </a:p>
        </p:txBody>
      </p:sp>
      <p:sp>
        <p:nvSpPr>
          <p:cNvPr id="259" name="Google Shape;259;p32"/>
          <p:cNvSpPr txBox="1"/>
          <p:nvPr/>
        </p:nvSpPr>
        <p:spPr>
          <a:xfrm>
            <a:off x="12127" y="4213320"/>
            <a:ext cx="157283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Grades/credits per semester</a:t>
            </a:r>
            <a:endParaRPr/>
          </a:p>
        </p:txBody>
      </p:sp>
      <p:sp>
        <p:nvSpPr>
          <p:cNvPr id="260" name="Google Shape;260;p32"/>
          <p:cNvSpPr/>
          <p:nvPr/>
        </p:nvSpPr>
        <p:spPr>
          <a:xfrm>
            <a:off x="4093995" y="1124545"/>
            <a:ext cx="507077" cy="1041587"/>
          </a:xfrm>
          <a:prstGeom prst="rightBrace">
            <a:avLst>
              <a:gd name="adj1" fmla="val 8333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2"/>
          <p:cNvSpPr txBox="1"/>
          <p:nvPr/>
        </p:nvSpPr>
        <p:spPr>
          <a:xfrm>
            <a:off x="3973483" y="1509808"/>
            <a:ext cx="427597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sng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R-E-A-D </a:t>
            </a:r>
            <a:r>
              <a:rPr lang="en" sz="1400" b="1" i="1" u="sng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BEFORE</a:t>
            </a:r>
            <a:r>
              <a:rPr lang="en" sz="1400" b="1" i="0" u="sng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entering data!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3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011">
                <a:latin typeface="Verdana"/>
                <a:ea typeface="Verdana"/>
                <a:cs typeface="Verdana"/>
                <a:sym typeface="Verdana"/>
              </a:rPr>
              <a:t>Enter Coursework</a:t>
            </a:r>
            <a:endParaRPr sz="401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7" name="Google Shape;267;p33"/>
          <p:cNvSpPr txBox="1">
            <a:spLocks noGrp="1"/>
          </p:cNvSpPr>
          <p:nvPr>
            <p:ph type="body" idx="1"/>
          </p:nvPr>
        </p:nvSpPr>
        <p:spPr>
          <a:xfrm>
            <a:off x="1056200" y="1152475"/>
            <a:ext cx="7776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268" name="Google Shape;268;p33" descr="A screenshot of a compu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5110" y="1015589"/>
            <a:ext cx="8125761" cy="406570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3"/>
          <p:cNvSpPr/>
          <p:nvPr/>
        </p:nvSpPr>
        <p:spPr>
          <a:xfrm rot="-5400000">
            <a:off x="1734818" y="2097181"/>
            <a:ext cx="1293778" cy="289319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3"/>
          <p:cNvSpPr txBox="1"/>
          <p:nvPr/>
        </p:nvSpPr>
        <p:spPr>
          <a:xfrm>
            <a:off x="1463827" y="3236000"/>
            <a:ext cx="183575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Check for accuracy</a:t>
            </a:r>
            <a:endParaRPr/>
          </a:p>
        </p:txBody>
      </p:sp>
      <p:sp>
        <p:nvSpPr>
          <p:cNvPr id="271" name="Google Shape;271;p33"/>
          <p:cNvSpPr/>
          <p:nvPr/>
        </p:nvSpPr>
        <p:spPr>
          <a:xfrm rot="-10229620">
            <a:off x="4103100" y="1010432"/>
            <a:ext cx="2504252" cy="798193"/>
          </a:xfrm>
          <a:prstGeom prst="rightArrow">
            <a:avLst>
              <a:gd name="adj1" fmla="val 50595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33"/>
          <p:cNvSpPr txBox="1"/>
          <p:nvPr/>
        </p:nvSpPr>
        <p:spPr>
          <a:xfrm rot="545149">
            <a:off x="4356345" y="1255638"/>
            <a:ext cx="224452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Ensure year is correct!!!</a:t>
            </a:r>
            <a:endParaRPr/>
          </a:p>
        </p:txBody>
      </p:sp>
      <p:sp>
        <p:nvSpPr>
          <p:cNvPr id="273" name="Google Shape;273;p33"/>
          <p:cNvSpPr/>
          <p:nvPr/>
        </p:nvSpPr>
        <p:spPr>
          <a:xfrm>
            <a:off x="2942705" y="986220"/>
            <a:ext cx="1172096" cy="332509"/>
          </a:xfrm>
          <a:prstGeom prst="donut">
            <a:avLst>
              <a:gd name="adj" fmla="val 25000"/>
            </a:avLst>
          </a:prstGeom>
          <a:solidFill>
            <a:srgbClr val="FF0000"/>
          </a:solidFill>
          <a:ln w="127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4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011">
                <a:latin typeface="Verdana"/>
                <a:ea typeface="Verdana"/>
                <a:cs typeface="Verdana"/>
                <a:sym typeface="Verdana"/>
              </a:rPr>
              <a:t>Enter Coursework</a:t>
            </a:r>
            <a:endParaRPr sz="401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9" name="Google Shape;279;p34"/>
          <p:cNvSpPr txBox="1">
            <a:spLocks noGrp="1"/>
          </p:cNvSpPr>
          <p:nvPr>
            <p:ph type="body" idx="1"/>
          </p:nvPr>
        </p:nvSpPr>
        <p:spPr>
          <a:xfrm>
            <a:off x="1056200" y="1152475"/>
            <a:ext cx="7776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280" name="Google Shape;280;p34" descr="A screen shot of a compu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7269" y="1022463"/>
            <a:ext cx="8133861" cy="4015047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4"/>
          <p:cNvSpPr/>
          <p:nvPr/>
        </p:nvSpPr>
        <p:spPr>
          <a:xfrm>
            <a:off x="1132740" y="834045"/>
            <a:ext cx="1593835" cy="544814"/>
          </a:xfrm>
          <a:prstGeom prst="donut">
            <a:avLst>
              <a:gd name="adj" fmla="val 26517"/>
            </a:avLst>
          </a:prstGeom>
          <a:solidFill>
            <a:srgbClr val="FF0000"/>
          </a:solidFill>
          <a:ln w="127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34"/>
          <p:cNvSpPr/>
          <p:nvPr/>
        </p:nvSpPr>
        <p:spPr>
          <a:xfrm rot="2544242">
            <a:off x="33909" y="918653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34"/>
          <p:cNvSpPr/>
          <p:nvPr/>
        </p:nvSpPr>
        <p:spPr>
          <a:xfrm rot="10800000">
            <a:off x="5802556" y="3779286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34"/>
          <p:cNvSpPr/>
          <p:nvPr/>
        </p:nvSpPr>
        <p:spPr>
          <a:xfrm>
            <a:off x="145738" y="3029987"/>
            <a:ext cx="833865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34"/>
          <p:cNvSpPr/>
          <p:nvPr/>
        </p:nvSpPr>
        <p:spPr>
          <a:xfrm>
            <a:off x="1901314" y="1369578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34"/>
          <p:cNvSpPr/>
          <p:nvPr/>
        </p:nvSpPr>
        <p:spPr>
          <a:xfrm rot="10800000">
            <a:off x="3773934" y="4121034"/>
            <a:ext cx="1424929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34"/>
          <p:cNvSpPr txBox="1"/>
          <p:nvPr/>
        </p:nvSpPr>
        <p:spPr>
          <a:xfrm>
            <a:off x="3991482" y="4218856"/>
            <a:ext cx="120738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Leave blank</a:t>
            </a:r>
            <a:endParaRPr/>
          </a:p>
        </p:txBody>
      </p:sp>
      <p:sp>
        <p:nvSpPr>
          <p:cNvPr id="288" name="Google Shape;288;p34"/>
          <p:cNvSpPr/>
          <p:nvPr/>
        </p:nvSpPr>
        <p:spPr>
          <a:xfrm rot="1788224">
            <a:off x="7062848" y="4319643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SAVE</a:t>
            </a: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34"/>
          <p:cNvSpPr/>
          <p:nvPr/>
        </p:nvSpPr>
        <p:spPr>
          <a:xfrm rot="5400000">
            <a:off x="7350016" y="1547803"/>
            <a:ext cx="561990" cy="240237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34"/>
          <p:cNvSpPr txBox="1"/>
          <p:nvPr/>
        </p:nvSpPr>
        <p:spPr>
          <a:xfrm>
            <a:off x="7133124" y="2425547"/>
            <a:ext cx="10575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ALWAYS semester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5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011">
                <a:latin typeface="Verdana"/>
                <a:ea typeface="Verdana"/>
                <a:cs typeface="Verdana"/>
                <a:sym typeface="Verdana"/>
              </a:rPr>
              <a:t>Enter Coursework</a:t>
            </a:r>
            <a:endParaRPr sz="401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6" name="Google Shape;296;p35"/>
          <p:cNvSpPr txBox="1">
            <a:spLocks noGrp="1"/>
          </p:cNvSpPr>
          <p:nvPr>
            <p:ph type="body" idx="1"/>
          </p:nvPr>
        </p:nvSpPr>
        <p:spPr>
          <a:xfrm>
            <a:off x="1056200" y="1152475"/>
            <a:ext cx="7776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297" name="Google Shape;297;p35" descr="A screenshot of a compu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7909" y="1026102"/>
            <a:ext cx="8112581" cy="403713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5"/>
          <p:cNvSpPr/>
          <p:nvPr/>
        </p:nvSpPr>
        <p:spPr>
          <a:xfrm rot="8734589">
            <a:off x="3382370" y="1791284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35"/>
          <p:cNvSpPr/>
          <p:nvPr/>
        </p:nvSpPr>
        <p:spPr>
          <a:xfrm rot="2544242">
            <a:off x="1181715" y="1843661"/>
            <a:ext cx="1212121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5"/>
          <p:cNvSpPr/>
          <p:nvPr/>
        </p:nvSpPr>
        <p:spPr>
          <a:xfrm rot="783633">
            <a:off x="6545658" y="3626788"/>
            <a:ext cx="16371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35"/>
          <p:cNvSpPr/>
          <p:nvPr/>
        </p:nvSpPr>
        <p:spPr>
          <a:xfrm>
            <a:off x="6242645" y="4717213"/>
            <a:ext cx="1349216" cy="37494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35"/>
          <p:cNvSpPr/>
          <p:nvPr/>
        </p:nvSpPr>
        <p:spPr>
          <a:xfrm>
            <a:off x="6766064" y="1152475"/>
            <a:ext cx="1881102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35"/>
          <p:cNvSpPr txBox="1"/>
          <p:nvPr/>
        </p:nvSpPr>
        <p:spPr>
          <a:xfrm>
            <a:off x="6732086" y="1249730"/>
            <a:ext cx="225789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Edit data per year</a:t>
            </a:r>
            <a:endParaRPr/>
          </a:p>
        </p:txBody>
      </p:sp>
      <p:sp>
        <p:nvSpPr>
          <p:cNvPr id="304" name="Google Shape;304;p35"/>
          <p:cNvSpPr txBox="1"/>
          <p:nvPr/>
        </p:nvSpPr>
        <p:spPr>
          <a:xfrm rot="726035">
            <a:off x="6520667" y="3732272"/>
            <a:ext cx="153279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 12</a:t>
            </a:r>
            <a:r>
              <a:rPr lang="en" sz="1400" b="1" i="0" u="none" strike="noStrike" cap="none" baseline="30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GPA yet</a:t>
            </a:r>
            <a:endParaRPr/>
          </a:p>
        </p:txBody>
      </p:sp>
      <p:sp>
        <p:nvSpPr>
          <p:cNvPr id="305" name="Google Shape;305;p35"/>
          <p:cNvSpPr txBox="1"/>
          <p:nvPr/>
        </p:nvSpPr>
        <p:spPr>
          <a:xfrm>
            <a:off x="6242645" y="4750798"/>
            <a:ext cx="119936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Next screen</a:t>
            </a:r>
            <a:endParaRPr/>
          </a:p>
        </p:txBody>
      </p:sp>
      <p:sp>
        <p:nvSpPr>
          <p:cNvPr id="306" name="Google Shape;306;p35"/>
          <p:cNvSpPr txBox="1"/>
          <p:nvPr/>
        </p:nvSpPr>
        <p:spPr>
          <a:xfrm rot="-1814661">
            <a:off x="3616036" y="1846016"/>
            <a:ext cx="72167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Check</a:t>
            </a:r>
            <a:endParaRPr/>
          </a:p>
        </p:txBody>
      </p:sp>
      <p:sp>
        <p:nvSpPr>
          <p:cNvPr id="307" name="Google Shape;307;p35"/>
          <p:cNvSpPr txBox="1"/>
          <p:nvPr/>
        </p:nvSpPr>
        <p:spPr>
          <a:xfrm rot="2540693">
            <a:off x="1178185" y="1920760"/>
            <a:ext cx="119776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Click to edit</a:t>
            </a:r>
            <a:endParaRPr/>
          </a:p>
        </p:txBody>
      </p:sp>
      <p:sp>
        <p:nvSpPr>
          <p:cNvPr id="308" name="Google Shape;308;p35"/>
          <p:cNvSpPr/>
          <p:nvPr/>
        </p:nvSpPr>
        <p:spPr>
          <a:xfrm rot="696275">
            <a:off x="3823269" y="3946629"/>
            <a:ext cx="1349216" cy="50131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35"/>
          <p:cNvSpPr txBox="1"/>
          <p:nvPr/>
        </p:nvSpPr>
        <p:spPr>
          <a:xfrm rot="747590">
            <a:off x="3850716" y="4022910"/>
            <a:ext cx="103077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Notice AP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6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011">
                <a:latin typeface="Verdana"/>
                <a:ea typeface="Verdana"/>
                <a:cs typeface="Verdana"/>
                <a:sym typeface="Verdana"/>
              </a:rPr>
              <a:t>Enter Exams or Test Scores</a:t>
            </a:r>
            <a:endParaRPr sz="401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5" name="Google Shape;315;p36"/>
          <p:cNvSpPr txBox="1">
            <a:spLocks noGrp="1"/>
          </p:cNvSpPr>
          <p:nvPr>
            <p:ph type="body" idx="1"/>
          </p:nvPr>
        </p:nvSpPr>
        <p:spPr>
          <a:xfrm>
            <a:off x="1056200" y="1152475"/>
            <a:ext cx="7776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316" name="Google Shape;316;p36" descr="A screenshot of a computer screen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414" y="1128093"/>
            <a:ext cx="8153475" cy="3884481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6"/>
          <p:cNvSpPr/>
          <p:nvPr/>
        </p:nvSpPr>
        <p:spPr>
          <a:xfrm rot="5400000">
            <a:off x="5323506" y="1011065"/>
            <a:ext cx="609682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36"/>
          <p:cNvSpPr/>
          <p:nvPr/>
        </p:nvSpPr>
        <p:spPr>
          <a:xfrm>
            <a:off x="3815810" y="2223562"/>
            <a:ext cx="1969847" cy="1584764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7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011">
                <a:latin typeface="Verdana"/>
                <a:ea typeface="Verdana"/>
                <a:cs typeface="Verdana"/>
                <a:sym typeface="Verdana"/>
              </a:rPr>
              <a:t>Upload Documents</a:t>
            </a:r>
            <a:endParaRPr sz="401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4" name="Google Shape;324;p37"/>
          <p:cNvSpPr txBox="1">
            <a:spLocks noGrp="1"/>
          </p:cNvSpPr>
          <p:nvPr>
            <p:ph type="body" idx="1"/>
          </p:nvPr>
        </p:nvSpPr>
        <p:spPr>
          <a:xfrm>
            <a:off x="1056200" y="1152475"/>
            <a:ext cx="7776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325" name="Google Shape;325;p37" descr="A screenshot of a compu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5440" y="1032120"/>
            <a:ext cx="8137520" cy="4039683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7"/>
          <p:cNvSpPr/>
          <p:nvPr/>
        </p:nvSpPr>
        <p:spPr>
          <a:xfrm>
            <a:off x="5860473" y="4610763"/>
            <a:ext cx="2038169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37"/>
          <p:cNvSpPr txBox="1"/>
          <p:nvPr/>
        </p:nvSpPr>
        <p:spPr>
          <a:xfrm>
            <a:off x="6010102" y="4717683"/>
            <a:ext cx="15584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Review / Submit</a:t>
            </a:r>
            <a:endParaRPr/>
          </a:p>
        </p:txBody>
      </p:sp>
      <p:sp>
        <p:nvSpPr>
          <p:cNvPr id="328" name="Google Shape;328;p37"/>
          <p:cNvSpPr/>
          <p:nvPr/>
        </p:nvSpPr>
        <p:spPr>
          <a:xfrm>
            <a:off x="3824122" y="2526616"/>
            <a:ext cx="1969847" cy="1584764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37"/>
          <p:cNvSpPr/>
          <p:nvPr/>
        </p:nvSpPr>
        <p:spPr>
          <a:xfrm>
            <a:off x="781396" y="2023688"/>
            <a:ext cx="6787146" cy="431231"/>
          </a:xfrm>
          <a:prstGeom prst="donut">
            <a:avLst>
              <a:gd name="adj" fmla="val 6673"/>
            </a:avLst>
          </a:prstGeom>
          <a:solidFill>
            <a:srgbClr val="FF0000"/>
          </a:solidFill>
          <a:ln w="127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8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011">
                <a:latin typeface="Verdana"/>
                <a:ea typeface="Verdana"/>
                <a:cs typeface="Verdana"/>
                <a:sym typeface="Verdana"/>
              </a:rPr>
              <a:t>Review and Submit</a:t>
            </a:r>
            <a:endParaRPr sz="401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5" name="Google Shape;335;p38"/>
          <p:cNvSpPr txBox="1">
            <a:spLocks noGrp="1"/>
          </p:cNvSpPr>
          <p:nvPr>
            <p:ph type="body" idx="1"/>
          </p:nvPr>
        </p:nvSpPr>
        <p:spPr>
          <a:xfrm>
            <a:off x="1056200" y="1152475"/>
            <a:ext cx="7776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336" name="Google Shape;336;p38" descr="A screenshot of a compu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414" y="1061010"/>
            <a:ext cx="8104269" cy="4026004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8"/>
          <p:cNvSpPr/>
          <p:nvPr/>
        </p:nvSpPr>
        <p:spPr>
          <a:xfrm rot="5400000">
            <a:off x="8136456" y="2221731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38"/>
          <p:cNvSpPr/>
          <p:nvPr/>
        </p:nvSpPr>
        <p:spPr>
          <a:xfrm rot="5400000">
            <a:off x="8122309" y="3538056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38"/>
          <p:cNvSpPr/>
          <p:nvPr/>
        </p:nvSpPr>
        <p:spPr>
          <a:xfrm rot="5400000">
            <a:off x="4071314" y="-113311"/>
            <a:ext cx="763062" cy="414529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38"/>
          <p:cNvSpPr/>
          <p:nvPr/>
        </p:nvSpPr>
        <p:spPr>
          <a:xfrm rot="5400000">
            <a:off x="7916143" y="734198"/>
            <a:ext cx="851880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38"/>
          <p:cNvSpPr txBox="1"/>
          <p:nvPr/>
        </p:nvSpPr>
        <p:spPr>
          <a:xfrm>
            <a:off x="2125282" y="1674912"/>
            <a:ext cx="465512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sng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R-E-A-D </a:t>
            </a:r>
            <a:r>
              <a:rPr lang="en"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</p:txBody>
      </p:sp>
      <p:sp>
        <p:nvSpPr>
          <p:cNvPr id="342" name="Google Shape;342;p38"/>
          <p:cNvSpPr/>
          <p:nvPr/>
        </p:nvSpPr>
        <p:spPr>
          <a:xfrm rot="10800000">
            <a:off x="2053319" y="3902692"/>
            <a:ext cx="3516208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FF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38"/>
          <p:cNvSpPr txBox="1"/>
          <p:nvPr/>
        </p:nvSpPr>
        <p:spPr>
          <a:xfrm>
            <a:off x="2524852" y="4014649"/>
            <a:ext cx="25731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View by year to avoid errors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9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011">
                <a:latin typeface="Verdana"/>
                <a:ea typeface="Verdana"/>
                <a:cs typeface="Verdana"/>
                <a:sym typeface="Verdana"/>
              </a:rPr>
              <a:t>Review and Submit</a:t>
            </a:r>
            <a:endParaRPr sz="401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9" name="Google Shape;349;p39"/>
          <p:cNvSpPr txBox="1">
            <a:spLocks noGrp="1"/>
          </p:cNvSpPr>
          <p:nvPr>
            <p:ph type="body" idx="1"/>
          </p:nvPr>
        </p:nvSpPr>
        <p:spPr>
          <a:xfrm>
            <a:off x="1056200" y="1152475"/>
            <a:ext cx="7776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350" name="Google Shape;350;p39" descr="A screenshot of a compu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8814" y="1069785"/>
            <a:ext cx="8170772" cy="402336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9"/>
          <p:cNvSpPr/>
          <p:nvPr/>
        </p:nvSpPr>
        <p:spPr>
          <a:xfrm>
            <a:off x="6666807" y="4576827"/>
            <a:ext cx="1618379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39"/>
          <p:cNvSpPr txBox="1"/>
          <p:nvPr/>
        </p:nvSpPr>
        <p:spPr>
          <a:xfrm>
            <a:off x="6755049" y="4658529"/>
            <a:ext cx="14418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SUBMIT !!!</a:t>
            </a:r>
            <a:endParaRPr/>
          </a:p>
        </p:txBody>
      </p:sp>
      <p:sp>
        <p:nvSpPr>
          <p:cNvPr id="353" name="Google Shape;353;p39"/>
          <p:cNvSpPr/>
          <p:nvPr/>
        </p:nvSpPr>
        <p:spPr>
          <a:xfrm rot="10800000">
            <a:off x="2277117" y="3303293"/>
            <a:ext cx="4930018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39"/>
          <p:cNvSpPr txBox="1"/>
          <p:nvPr/>
        </p:nvSpPr>
        <p:spPr>
          <a:xfrm>
            <a:off x="2580412" y="3415774"/>
            <a:ext cx="472757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Electronic signature = STARS username &amp; password 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>
                <a:latin typeface="Verdana"/>
                <a:ea typeface="Verdana"/>
                <a:cs typeface="Verdana"/>
                <a:sym typeface="Verdana"/>
              </a:rPr>
              <a:t>Linking to College Applications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0" name="Google Shape;360;p40"/>
          <p:cNvSpPr txBox="1">
            <a:spLocks noGrp="1"/>
          </p:cNvSpPr>
          <p:nvPr>
            <p:ph type="body" idx="1"/>
          </p:nvPr>
        </p:nvSpPr>
        <p:spPr>
          <a:xfrm>
            <a:off x="1056200" y="1152475"/>
            <a:ext cx="7776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" sz="2400" b="1">
                <a:solidFill>
                  <a:srgbClr val="F4FF8D"/>
                </a:solidFill>
              </a:rPr>
              <a:t>WE’RE NOT SURE HOW THIS WORKS.</a:t>
            </a:r>
            <a:endParaRPr sz="2400" b="1">
              <a:solidFill>
                <a:srgbClr val="F4FF8D"/>
              </a:solidFill>
            </a:endParaRPr>
          </a:p>
        </p:txBody>
      </p:sp>
      <p:pic>
        <p:nvPicPr>
          <p:cNvPr id="361" name="Google Shape;361;p40" descr="A young child with ponytails sitting at a tabl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7160" y="1601070"/>
            <a:ext cx="4414079" cy="3452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1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>
                <a:latin typeface="Verdana"/>
                <a:ea typeface="Verdana"/>
                <a:cs typeface="Verdana"/>
                <a:sym typeface="Verdana"/>
              </a:rPr>
              <a:t>Linking to College Applications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7" name="Google Shape;367;p41"/>
          <p:cNvSpPr txBox="1">
            <a:spLocks noGrp="1"/>
          </p:cNvSpPr>
          <p:nvPr>
            <p:ph type="body" idx="1"/>
          </p:nvPr>
        </p:nvSpPr>
        <p:spPr>
          <a:xfrm>
            <a:off x="526360" y="2087788"/>
            <a:ext cx="12997217" cy="3600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" sz="2000">
                <a:solidFill>
                  <a:srgbClr val="F4FF8D"/>
                </a:solidFill>
              </a:rPr>
              <a:t> </a:t>
            </a:r>
            <a:endParaRPr sz="2000">
              <a:solidFill>
                <a:srgbClr val="F4FF8D"/>
              </a:solidFill>
            </a:endParaRPr>
          </a:p>
        </p:txBody>
      </p:sp>
      <p:pic>
        <p:nvPicPr>
          <p:cNvPr id="368" name="Google Shape;368;p41" descr="Just Kidding GIFs | Ten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4656" y="1336790"/>
            <a:ext cx="4452417" cy="3600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011">
                <a:latin typeface="Verdana"/>
                <a:ea typeface="Verdana"/>
                <a:cs typeface="Verdana"/>
                <a:sym typeface="Verdana"/>
              </a:rPr>
              <a:t>Home Dashboard</a:t>
            </a:r>
            <a:endParaRPr sz="401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1"/>
          </p:nvPr>
        </p:nvSpPr>
        <p:spPr>
          <a:xfrm>
            <a:off x="1056200" y="1152475"/>
            <a:ext cx="7776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76" name="Google Shape;76;p17" descr="A screenshot of a computer screen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6200" y="1152475"/>
            <a:ext cx="7772400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/>
          <p:nvPr/>
        </p:nvSpPr>
        <p:spPr>
          <a:xfrm>
            <a:off x="1446415" y="3467805"/>
            <a:ext cx="36659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It’s your choice to enhance account security now, later, or not at all.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2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>
                <a:latin typeface="Verdana"/>
                <a:ea typeface="Verdana"/>
                <a:cs typeface="Verdana"/>
                <a:sym typeface="Verdana"/>
              </a:rPr>
              <a:t>Linking to College Applications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74" name="Google Shape;374;p42"/>
          <p:cNvSpPr txBox="1">
            <a:spLocks noGrp="1"/>
          </p:cNvSpPr>
          <p:nvPr>
            <p:ph type="body" idx="1"/>
          </p:nvPr>
        </p:nvSpPr>
        <p:spPr>
          <a:xfrm>
            <a:off x="1056200" y="1152474"/>
            <a:ext cx="7776000" cy="3838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000">
                <a:solidFill>
                  <a:schemeClr val="dk1"/>
                </a:solidFill>
              </a:rPr>
              <a:t>1.)  Your STARS record must be </a:t>
            </a:r>
            <a:r>
              <a:rPr lang="en" sz="2000" b="1" i="1" u="sng">
                <a:solidFill>
                  <a:srgbClr val="FFFF00"/>
                </a:solidFill>
              </a:rPr>
              <a:t>submitted first and then linked  </a:t>
            </a:r>
            <a:r>
              <a:rPr lang="en" sz="2000">
                <a:solidFill>
                  <a:schemeClr val="dk1"/>
                </a:solidFill>
              </a:rPr>
              <a:t>	to your selected institutions in order for your grades to be 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000">
                <a:solidFill>
                  <a:schemeClr val="dk1"/>
                </a:solidFill>
              </a:rPr>
              <a:t>	received.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 sz="2000">
                <a:solidFill>
                  <a:schemeClr val="dk1"/>
                </a:solidFill>
              </a:rPr>
              <a:t>2.)  Linking </a:t>
            </a:r>
            <a:r>
              <a:rPr lang="en" sz="2000">
                <a:solidFill>
                  <a:srgbClr val="FFFF00"/>
                </a:solidFill>
              </a:rPr>
              <a:t>methods vary </a:t>
            </a:r>
            <a:r>
              <a:rPr lang="en" sz="2000">
                <a:solidFill>
                  <a:schemeClr val="dk1"/>
                </a:solidFill>
              </a:rPr>
              <a:t>per college.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 sz="2000">
                <a:solidFill>
                  <a:schemeClr val="dk1"/>
                </a:solidFill>
              </a:rPr>
              <a:t>3.)  Where to get linking details: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 sz="2000">
                <a:solidFill>
                  <a:schemeClr val="dk1"/>
                </a:solidFill>
              </a:rPr>
              <a:t>	* your application status portal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 sz="2000">
                <a:solidFill>
                  <a:schemeClr val="dk1"/>
                </a:solidFill>
              </a:rPr>
              <a:t>	* the college’s admissions website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en" sz="2000">
                <a:solidFill>
                  <a:schemeClr val="dk1"/>
                </a:solidFill>
              </a:rPr>
              <a:t>	* official communications (like email) from the college 	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3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>
                <a:latin typeface="Verdana"/>
                <a:ea typeface="Verdana"/>
                <a:cs typeface="Verdana"/>
                <a:sym typeface="Verdana"/>
              </a:rPr>
              <a:t>Linking to College Applications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0" name="Google Shape;380;p43"/>
          <p:cNvSpPr txBox="1">
            <a:spLocks noGrp="1"/>
          </p:cNvSpPr>
          <p:nvPr>
            <p:ph type="body" idx="1"/>
          </p:nvPr>
        </p:nvSpPr>
        <p:spPr>
          <a:xfrm>
            <a:off x="1056200" y="1152475"/>
            <a:ext cx="7962600" cy="3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000" b="1" u="sng">
                <a:solidFill>
                  <a:srgbClr val="FFFF00"/>
                </a:solidFill>
              </a:rPr>
              <a:t>Most Common Methods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 sz="2000">
                <a:solidFill>
                  <a:srgbClr val="FFFF00"/>
                </a:solidFill>
              </a:rPr>
              <a:t>STARS homepage</a:t>
            </a:r>
            <a:r>
              <a:rPr lang="en" sz="2000">
                <a:solidFill>
                  <a:schemeClr val="dk1"/>
                </a:solidFill>
              </a:rPr>
              <a:t>&gt;My Colleges/Univ dashboard&gt; select the </a:t>
            </a:r>
            <a:endParaRPr sz="2000">
              <a:solidFill>
                <a:schemeClr val="dk1"/>
              </a:solidFill>
            </a:endParaRPr>
          </a:p>
          <a:p>
            <a:pPr marL="0" lvl="0" indent="457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 sz="2000">
                <a:solidFill>
                  <a:schemeClr val="dk1"/>
                </a:solidFill>
              </a:rPr>
              <a:t>	school&gt; “Show Details for…” &gt;Current Status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 sz="2000">
                <a:solidFill>
                  <a:schemeClr val="dk1"/>
                </a:solidFill>
              </a:rPr>
              <a:t>Button / checklist item in </a:t>
            </a:r>
            <a:r>
              <a:rPr lang="en" sz="2000">
                <a:solidFill>
                  <a:srgbClr val="FFFF00"/>
                </a:solidFill>
              </a:rPr>
              <a:t>college’s application portal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 sz="2000">
                <a:solidFill>
                  <a:srgbClr val="FFFF00"/>
                </a:solidFill>
              </a:rPr>
              <a:t>Emailed, personal link </a:t>
            </a:r>
            <a:r>
              <a:rPr lang="en" sz="2000">
                <a:solidFill>
                  <a:schemeClr val="dk1"/>
                </a:solidFill>
              </a:rPr>
              <a:t>from the college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 sz="2000">
                <a:solidFill>
                  <a:srgbClr val="FFFF00"/>
                </a:solidFill>
              </a:rPr>
              <a:t>Manual entry </a:t>
            </a:r>
            <a:r>
              <a:rPr lang="en" sz="2000">
                <a:solidFill>
                  <a:schemeClr val="dk1"/>
                </a:solidFill>
              </a:rPr>
              <a:t>of  your STARS ID into your application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en" sz="2000">
                <a:solidFill>
                  <a:srgbClr val="FFFF00"/>
                </a:solidFill>
              </a:rPr>
              <a:t>Automatching</a:t>
            </a:r>
            <a:r>
              <a:rPr lang="en" sz="2000">
                <a:solidFill>
                  <a:schemeClr val="dk1"/>
                </a:solidFill>
              </a:rPr>
              <a:t> by comparing your submitted email addresses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841365fcf4_2_6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>
                <a:latin typeface="Verdana"/>
                <a:ea typeface="Verdana"/>
                <a:cs typeface="Verdana"/>
                <a:sym typeface="Verdana"/>
              </a:rPr>
              <a:t>Linking to College Applications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6" name="Google Shape;386;g3841365fcf4_2_6"/>
          <p:cNvSpPr txBox="1">
            <a:spLocks noGrp="1"/>
          </p:cNvSpPr>
          <p:nvPr>
            <p:ph type="body" idx="1"/>
          </p:nvPr>
        </p:nvSpPr>
        <p:spPr>
          <a:xfrm>
            <a:off x="526360" y="2087788"/>
            <a:ext cx="129972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" sz="2000">
                <a:solidFill>
                  <a:srgbClr val="F4FF8D"/>
                </a:solidFill>
              </a:rPr>
              <a:t> </a:t>
            </a:r>
            <a:endParaRPr sz="2000">
              <a:solidFill>
                <a:srgbClr val="F4FF8D"/>
              </a:solidFill>
            </a:endParaRPr>
          </a:p>
        </p:txBody>
      </p:sp>
      <p:pic>
        <p:nvPicPr>
          <p:cNvPr id="387" name="Google Shape;387;g3841365fcf4_2_6" title="STARS I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5950" y="1057150"/>
            <a:ext cx="8074276" cy="3936925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g3841365fcf4_2_6"/>
          <p:cNvSpPr/>
          <p:nvPr/>
        </p:nvSpPr>
        <p:spPr>
          <a:xfrm rot="-5400000">
            <a:off x="6030163" y="1494202"/>
            <a:ext cx="1057500" cy="532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g3841365fcf4_2_6"/>
          <p:cNvSpPr/>
          <p:nvPr/>
        </p:nvSpPr>
        <p:spPr>
          <a:xfrm rot="1468">
            <a:off x="2439000" y="2035050"/>
            <a:ext cx="1405200" cy="533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   STARS ID</a:t>
            </a: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g3841365fcf4_2_6"/>
          <p:cNvSpPr/>
          <p:nvPr/>
        </p:nvSpPr>
        <p:spPr>
          <a:xfrm rot="9391224">
            <a:off x="2100342" y="3024556"/>
            <a:ext cx="2096267" cy="5331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g3841365fcf4_2_6"/>
          <p:cNvSpPr/>
          <p:nvPr/>
        </p:nvSpPr>
        <p:spPr>
          <a:xfrm rot="-10340560">
            <a:off x="2218557" y="3981988"/>
            <a:ext cx="1938486" cy="53302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g3841365fcf4_2_6"/>
          <p:cNvSpPr txBox="1"/>
          <p:nvPr/>
        </p:nvSpPr>
        <p:spPr>
          <a:xfrm rot="-1411459">
            <a:off x="2397465" y="3026021"/>
            <a:ext cx="183620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Review submission</a:t>
            </a:r>
            <a:endParaRPr/>
          </a:p>
        </p:txBody>
      </p:sp>
      <p:sp>
        <p:nvSpPr>
          <p:cNvPr id="393" name="Google Shape;393;g3841365fcf4_2_6"/>
          <p:cNvSpPr txBox="1"/>
          <p:nvPr/>
        </p:nvSpPr>
        <p:spPr>
          <a:xfrm rot="386227" flipH="1">
            <a:off x="2393624" y="4034075"/>
            <a:ext cx="1782135" cy="40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Changes window</a:t>
            </a:r>
            <a:endParaRPr/>
          </a:p>
        </p:txBody>
      </p:sp>
      <p:cxnSp>
        <p:nvCxnSpPr>
          <p:cNvPr id="394" name="Google Shape;394;g3841365fcf4_2_6"/>
          <p:cNvCxnSpPr/>
          <p:nvPr/>
        </p:nvCxnSpPr>
        <p:spPr>
          <a:xfrm rot="10800000" flipH="1">
            <a:off x="4877150" y="2164300"/>
            <a:ext cx="784800" cy="8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5" name="Google Shape;395;g3841365fcf4_2_6"/>
          <p:cNvCxnSpPr/>
          <p:nvPr/>
        </p:nvCxnSpPr>
        <p:spPr>
          <a:xfrm rot="10800000" flipH="1">
            <a:off x="4338650" y="2316300"/>
            <a:ext cx="1211100" cy="15000"/>
          </a:xfrm>
          <a:prstGeom prst="straightConnector1">
            <a:avLst/>
          </a:prstGeom>
          <a:noFill/>
          <a:ln w="1143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841365fcf4_2_0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>
                <a:latin typeface="Verdana"/>
                <a:ea typeface="Verdana"/>
                <a:cs typeface="Verdana"/>
                <a:sym typeface="Verdana"/>
              </a:rPr>
              <a:t>Linking to College Applications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1" name="Google Shape;401;g3841365fcf4_2_0"/>
          <p:cNvSpPr txBox="1">
            <a:spLocks noGrp="1"/>
          </p:cNvSpPr>
          <p:nvPr>
            <p:ph type="body" idx="1"/>
          </p:nvPr>
        </p:nvSpPr>
        <p:spPr>
          <a:xfrm>
            <a:off x="526360" y="2087788"/>
            <a:ext cx="129972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" sz="2000">
                <a:solidFill>
                  <a:srgbClr val="F4FF8D"/>
                </a:solidFill>
              </a:rPr>
              <a:t> </a:t>
            </a:r>
            <a:endParaRPr sz="2000">
              <a:solidFill>
                <a:srgbClr val="F4FF8D"/>
              </a:solidFill>
            </a:endParaRPr>
          </a:p>
        </p:txBody>
      </p:sp>
      <p:pic>
        <p:nvPicPr>
          <p:cNvPr id="402" name="Google Shape;402;g3841365fcf4_2_0" title="College Lis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5550" y="1087200"/>
            <a:ext cx="8137302" cy="3957826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g3841365fcf4_2_0"/>
          <p:cNvSpPr/>
          <p:nvPr/>
        </p:nvSpPr>
        <p:spPr>
          <a:xfrm rot="10800000">
            <a:off x="3020448" y="1624925"/>
            <a:ext cx="2508000" cy="532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g3841365fcf4_2_0"/>
          <p:cNvSpPr/>
          <p:nvPr/>
        </p:nvSpPr>
        <p:spPr>
          <a:xfrm>
            <a:off x="1174525" y="2641275"/>
            <a:ext cx="713400" cy="532800"/>
          </a:xfrm>
          <a:prstGeom prst="donut">
            <a:avLst>
              <a:gd name="adj" fmla="val 9804"/>
            </a:avLst>
          </a:prstGeom>
          <a:solidFill>
            <a:srgbClr val="FF0000"/>
          </a:solidFill>
          <a:ln w="127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g3841365fcf4_2_0"/>
          <p:cNvSpPr/>
          <p:nvPr/>
        </p:nvSpPr>
        <p:spPr>
          <a:xfrm>
            <a:off x="5461650" y="1178500"/>
            <a:ext cx="2931000" cy="532800"/>
          </a:xfrm>
          <a:prstGeom prst="donut">
            <a:avLst>
              <a:gd name="adj" fmla="val 15666"/>
            </a:avLst>
          </a:prstGeom>
          <a:solidFill>
            <a:srgbClr val="FF0000"/>
          </a:solidFill>
          <a:ln w="127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g3841365fcf4_2_0"/>
          <p:cNvSpPr txBox="1"/>
          <p:nvPr/>
        </p:nvSpPr>
        <p:spPr>
          <a:xfrm>
            <a:off x="3290850" y="1660475"/>
            <a:ext cx="229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</a:rPr>
              <a:t>Submission details</a:t>
            </a:r>
            <a:endParaRPr sz="1800" b="1">
              <a:solidFill>
                <a:srgbClr val="FF0000"/>
              </a:solidFill>
            </a:endParaRPr>
          </a:p>
        </p:txBody>
      </p:sp>
      <p:sp>
        <p:nvSpPr>
          <p:cNvPr id="407" name="Google Shape;407;g3841365fcf4_2_0"/>
          <p:cNvSpPr/>
          <p:nvPr/>
        </p:nvSpPr>
        <p:spPr>
          <a:xfrm>
            <a:off x="1792871" y="4285200"/>
            <a:ext cx="562275" cy="229550"/>
          </a:xfrm>
          <a:custGeom>
            <a:avLst/>
            <a:gdLst/>
            <a:ahLst/>
            <a:cxnLst/>
            <a:rect l="l" t="t" r="r" b="b"/>
            <a:pathLst>
              <a:path w="22491" h="9182" extrusionOk="0">
                <a:moveTo>
                  <a:pt x="8814" y="334"/>
                </a:moveTo>
                <a:cubicBezTo>
                  <a:pt x="5714" y="-183"/>
                  <a:pt x="-864" y="1026"/>
                  <a:pt x="130" y="4008"/>
                </a:cubicBezTo>
                <a:cubicBezTo>
                  <a:pt x="1300" y="7519"/>
                  <a:pt x="6820" y="7493"/>
                  <a:pt x="10484" y="8016"/>
                </a:cubicBezTo>
                <a:cubicBezTo>
                  <a:pt x="14012" y="8520"/>
                  <a:pt x="18945" y="10465"/>
                  <a:pt x="21171" y="7682"/>
                </a:cubicBezTo>
                <a:cubicBezTo>
                  <a:pt x="22355" y="6202"/>
                  <a:pt x="23201" y="2852"/>
                  <a:pt x="21505" y="2004"/>
                </a:cubicBezTo>
                <a:cubicBezTo>
                  <a:pt x="18459" y="481"/>
                  <a:pt x="14717" y="1077"/>
                  <a:pt x="11486" y="0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8" name="Google Shape;408;g3841365fcf4_2_0"/>
          <p:cNvSpPr/>
          <p:nvPr/>
        </p:nvSpPr>
        <p:spPr>
          <a:xfrm>
            <a:off x="1792871" y="4657275"/>
            <a:ext cx="562275" cy="229550"/>
          </a:xfrm>
          <a:custGeom>
            <a:avLst/>
            <a:gdLst/>
            <a:ahLst/>
            <a:cxnLst/>
            <a:rect l="l" t="t" r="r" b="b"/>
            <a:pathLst>
              <a:path w="22491" h="9182" extrusionOk="0">
                <a:moveTo>
                  <a:pt x="8814" y="334"/>
                </a:moveTo>
                <a:cubicBezTo>
                  <a:pt x="5714" y="-183"/>
                  <a:pt x="-864" y="1026"/>
                  <a:pt x="130" y="4008"/>
                </a:cubicBezTo>
                <a:cubicBezTo>
                  <a:pt x="1300" y="7519"/>
                  <a:pt x="6820" y="7493"/>
                  <a:pt x="10484" y="8016"/>
                </a:cubicBezTo>
                <a:cubicBezTo>
                  <a:pt x="14012" y="8520"/>
                  <a:pt x="18945" y="10465"/>
                  <a:pt x="21171" y="7682"/>
                </a:cubicBezTo>
                <a:cubicBezTo>
                  <a:pt x="22355" y="6202"/>
                  <a:pt x="23201" y="2852"/>
                  <a:pt x="21505" y="2004"/>
                </a:cubicBezTo>
                <a:cubicBezTo>
                  <a:pt x="18459" y="481"/>
                  <a:pt x="14717" y="1077"/>
                  <a:pt x="11486" y="0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" name="Google Shape;409;g3841365fcf4_2_0"/>
          <p:cNvSpPr/>
          <p:nvPr/>
        </p:nvSpPr>
        <p:spPr>
          <a:xfrm>
            <a:off x="1792871" y="3813463"/>
            <a:ext cx="562275" cy="229550"/>
          </a:xfrm>
          <a:custGeom>
            <a:avLst/>
            <a:gdLst/>
            <a:ahLst/>
            <a:cxnLst/>
            <a:rect l="l" t="t" r="r" b="b"/>
            <a:pathLst>
              <a:path w="22491" h="9182" extrusionOk="0">
                <a:moveTo>
                  <a:pt x="8814" y="334"/>
                </a:moveTo>
                <a:cubicBezTo>
                  <a:pt x="5714" y="-183"/>
                  <a:pt x="-864" y="1026"/>
                  <a:pt x="130" y="4008"/>
                </a:cubicBezTo>
                <a:cubicBezTo>
                  <a:pt x="1300" y="7519"/>
                  <a:pt x="6820" y="7493"/>
                  <a:pt x="10484" y="8016"/>
                </a:cubicBezTo>
                <a:cubicBezTo>
                  <a:pt x="14012" y="8520"/>
                  <a:pt x="18945" y="10465"/>
                  <a:pt x="21171" y="7682"/>
                </a:cubicBezTo>
                <a:cubicBezTo>
                  <a:pt x="22355" y="6202"/>
                  <a:pt x="23201" y="2852"/>
                  <a:pt x="21505" y="2004"/>
                </a:cubicBezTo>
                <a:cubicBezTo>
                  <a:pt x="18459" y="481"/>
                  <a:pt x="14717" y="1077"/>
                  <a:pt x="11486" y="0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" name="Google Shape;410;g3841365fcf4_2_0"/>
          <p:cNvSpPr/>
          <p:nvPr/>
        </p:nvSpPr>
        <p:spPr>
          <a:xfrm>
            <a:off x="1792871" y="3341725"/>
            <a:ext cx="562275" cy="229550"/>
          </a:xfrm>
          <a:custGeom>
            <a:avLst/>
            <a:gdLst/>
            <a:ahLst/>
            <a:cxnLst/>
            <a:rect l="l" t="t" r="r" b="b"/>
            <a:pathLst>
              <a:path w="22491" h="9182" extrusionOk="0">
                <a:moveTo>
                  <a:pt x="8814" y="334"/>
                </a:moveTo>
                <a:cubicBezTo>
                  <a:pt x="5714" y="-183"/>
                  <a:pt x="-864" y="1026"/>
                  <a:pt x="130" y="4008"/>
                </a:cubicBezTo>
                <a:cubicBezTo>
                  <a:pt x="1300" y="7519"/>
                  <a:pt x="6820" y="7493"/>
                  <a:pt x="10484" y="8016"/>
                </a:cubicBezTo>
                <a:cubicBezTo>
                  <a:pt x="14012" y="8520"/>
                  <a:pt x="18945" y="10465"/>
                  <a:pt x="21171" y="7682"/>
                </a:cubicBezTo>
                <a:cubicBezTo>
                  <a:pt x="22355" y="6202"/>
                  <a:pt x="23201" y="2852"/>
                  <a:pt x="21505" y="2004"/>
                </a:cubicBezTo>
                <a:cubicBezTo>
                  <a:pt x="18459" y="481"/>
                  <a:pt x="14717" y="1077"/>
                  <a:pt x="11486" y="0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" name="Google Shape;411;g3841365fcf4_2_0"/>
          <p:cNvSpPr/>
          <p:nvPr/>
        </p:nvSpPr>
        <p:spPr>
          <a:xfrm>
            <a:off x="1792871" y="2969675"/>
            <a:ext cx="562275" cy="229550"/>
          </a:xfrm>
          <a:custGeom>
            <a:avLst/>
            <a:gdLst/>
            <a:ahLst/>
            <a:cxnLst/>
            <a:rect l="l" t="t" r="r" b="b"/>
            <a:pathLst>
              <a:path w="22491" h="9182" extrusionOk="0">
                <a:moveTo>
                  <a:pt x="8814" y="334"/>
                </a:moveTo>
                <a:cubicBezTo>
                  <a:pt x="5714" y="-183"/>
                  <a:pt x="-864" y="1026"/>
                  <a:pt x="130" y="4008"/>
                </a:cubicBezTo>
                <a:cubicBezTo>
                  <a:pt x="1300" y="7519"/>
                  <a:pt x="6820" y="7493"/>
                  <a:pt x="10484" y="8016"/>
                </a:cubicBezTo>
                <a:cubicBezTo>
                  <a:pt x="14012" y="8520"/>
                  <a:pt x="18945" y="10465"/>
                  <a:pt x="21171" y="7682"/>
                </a:cubicBezTo>
                <a:cubicBezTo>
                  <a:pt x="22355" y="6202"/>
                  <a:pt x="23201" y="2852"/>
                  <a:pt x="21505" y="2004"/>
                </a:cubicBezTo>
                <a:cubicBezTo>
                  <a:pt x="18459" y="481"/>
                  <a:pt x="14717" y="1077"/>
                  <a:pt x="11486" y="0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2" name="Google Shape;412;g3841365fcf4_2_0"/>
          <p:cNvSpPr/>
          <p:nvPr/>
        </p:nvSpPr>
        <p:spPr>
          <a:xfrm rot="10800000">
            <a:off x="3364976" y="3510225"/>
            <a:ext cx="3641400" cy="532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g3841365fcf4_2_0"/>
          <p:cNvSpPr txBox="1"/>
          <p:nvPr/>
        </p:nvSpPr>
        <p:spPr>
          <a:xfrm>
            <a:off x="3590425" y="3545775"/>
            <a:ext cx="3731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</a:rPr>
              <a:t>Linking directions per school</a:t>
            </a:r>
            <a:endParaRPr sz="18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8755bfcdd5_0_0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>
                <a:latin typeface="Verdana"/>
                <a:ea typeface="Verdana"/>
                <a:cs typeface="Verdana"/>
                <a:sym typeface="Verdana"/>
              </a:rPr>
              <a:t>Linking - </a:t>
            </a:r>
            <a:r>
              <a:rPr lang="en" sz="3600">
                <a:solidFill>
                  <a:srgbClr val="00FF00"/>
                </a:solidFill>
                <a:latin typeface="Verdana"/>
                <a:ea typeface="Verdana"/>
                <a:cs typeface="Verdana"/>
                <a:sym typeface="Verdana"/>
              </a:rPr>
              <a:t>Example 1</a:t>
            </a:r>
            <a:endParaRPr sz="3600">
              <a:solidFill>
                <a:srgbClr val="00FF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9" name="Google Shape;419;g38755bfcdd5_0_0"/>
          <p:cNvSpPr txBox="1">
            <a:spLocks noGrp="1"/>
          </p:cNvSpPr>
          <p:nvPr>
            <p:ph type="body" idx="1"/>
          </p:nvPr>
        </p:nvSpPr>
        <p:spPr>
          <a:xfrm>
            <a:off x="526360" y="2087788"/>
            <a:ext cx="129972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" sz="2000">
                <a:solidFill>
                  <a:srgbClr val="F4FF8D"/>
                </a:solidFill>
              </a:rPr>
              <a:t> </a:t>
            </a:r>
            <a:endParaRPr sz="2000">
              <a:solidFill>
                <a:srgbClr val="F4FF8D"/>
              </a:solidFill>
            </a:endParaRPr>
          </a:p>
        </p:txBody>
      </p:sp>
      <p:pic>
        <p:nvPicPr>
          <p:cNvPr id="420" name="Google Shape;420;g38755bfcdd5_0_0" title="Screenshot 2025-09-29 at 4.51.46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850" y="1095525"/>
            <a:ext cx="8166674" cy="388265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g38755bfcdd5_0_0"/>
          <p:cNvSpPr/>
          <p:nvPr/>
        </p:nvSpPr>
        <p:spPr>
          <a:xfrm rot="739731">
            <a:off x="227690" y="3756562"/>
            <a:ext cx="820523" cy="53277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Click</a:t>
            </a: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8755bfcdd5_0_30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>
                <a:latin typeface="Verdana"/>
                <a:ea typeface="Verdana"/>
                <a:cs typeface="Verdana"/>
                <a:sym typeface="Verdana"/>
              </a:rPr>
              <a:t>Linking - </a:t>
            </a:r>
            <a:r>
              <a:rPr lang="en" sz="3600">
                <a:solidFill>
                  <a:srgbClr val="00FF00"/>
                </a:solidFill>
                <a:latin typeface="Verdana"/>
                <a:ea typeface="Verdana"/>
                <a:cs typeface="Verdana"/>
                <a:sym typeface="Verdana"/>
              </a:rPr>
              <a:t>Example 1</a:t>
            </a:r>
            <a:endParaRPr sz="3600">
              <a:solidFill>
                <a:srgbClr val="00FF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27" name="Google Shape;427;g38755bfcdd5_0_30"/>
          <p:cNvSpPr txBox="1">
            <a:spLocks noGrp="1"/>
          </p:cNvSpPr>
          <p:nvPr>
            <p:ph type="body" idx="1"/>
          </p:nvPr>
        </p:nvSpPr>
        <p:spPr>
          <a:xfrm>
            <a:off x="526360" y="2087788"/>
            <a:ext cx="129972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" sz="2000">
                <a:solidFill>
                  <a:srgbClr val="F4FF8D"/>
                </a:solidFill>
              </a:rPr>
              <a:t> </a:t>
            </a:r>
            <a:endParaRPr sz="2000">
              <a:solidFill>
                <a:srgbClr val="F4FF8D"/>
              </a:solidFill>
            </a:endParaRPr>
          </a:p>
        </p:txBody>
      </p:sp>
      <p:pic>
        <p:nvPicPr>
          <p:cNvPr id="428" name="Google Shape;428;g38755bfcdd5_0_30" title="Screenshot 2025-09-29 at 4.55.01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425" y="1185238"/>
            <a:ext cx="8336475" cy="292042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g38755bfcdd5_0_30"/>
          <p:cNvSpPr/>
          <p:nvPr/>
        </p:nvSpPr>
        <p:spPr>
          <a:xfrm rot="10800000">
            <a:off x="1638802" y="3573150"/>
            <a:ext cx="967200" cy="53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g38755bfcdd5_0_30"/>
          <p:cNvSpPr txBox="1"/>
          <p:nvPr/>
        </p:nvSpPr>
        <p:spPr>
          <a:xfrm>
            <a:off x="1837825" y="3608550"/>
            <a:ext cx="85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</a:rPr>
              <a:t>Click</a:t>
            </a:r>
            <a:endParaRPr sz="18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8755bfcdd5_0_35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>
                <a:latin typeface="Verdana"/>
                <a:ea typeface="Verdana"/>
                <a:cs typeface="Verdana"/>
                <a:sym typeface="Verdana"/>
              </a:rPr>
              <a:t>Linking - </a:t>
            </a:r>
            <a:r>
              <a:rPr lang="en" sz="3600">
                <a:solidFill>
                  <a:srgbClr val="00FF00"/>
                </a:solidFill>
                <a:latin typeface="Verdana"/>
                <a:ea typeface="Verdana"/>
                <a:cs typeface="Verdana"/>
                <a:sym typeface="Verdana"/>
              </a:rPr>
              <a:t>Example 1</a:t>
            </a:r>
            <a:endParaRPr sz="3600">
              <a:solidFill>
                <a:srgbClr val="00FF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6" name="Google Shape;436;g38755bfcdd5_0_35"/>
          <p:cNvSpPr txBox="1">
            <a:spLocks noGrp="1"/>
          </p:cNvSpPr>
          <p:nvPr>
            <p:ph type="body" idx="1"/>
          </p:nvPr>
        </p:nvSpPr>
        <p:spPr>
          <a:xfrm>
            <a:off x="526360" y="2087788"/>
            <a:ext cx="129972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" sz="2000">
                <a:solidFill>
                  <a:srgbClr val="F4FF8D"/>
                </a:solidFill>
              </a:rPr>
              <a:t> </a:t>
            </a:r>
            <a:endParaRPr sz="2000">
              <a:solidFill>
                <a:srgbClr val="F4FF8D"/>
              </a:solidFill>
            </a:endParaRPr>
          </a:p>
        </p:txBody>
      </p:sp>
      <p:pic>
        <p:nvPicPr>
          <p:cNvPr id="437" name="Google Shape;437;g38755bfcdd5_0_35" title="Screenshot 2025-09-29 at 5.00.25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000" y="1337700"/>
            <a:ext cx="8296024" cy="262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8755bfcdd5_0_40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>
                <a:latin typeface="Verdana"/>
                <a:ea typeface="Verdana"/>
                <a:cs typeface="Verdana"/>
                <a:sym typeface="Verdana"/>
              </a:rPr>
              <a:t>Linking - </a:t>
            </a:r>
            <a:r>
              <a:rPr lang="en" sz="3600">
                <a:solidFill>
                  <a:srgbClr val="FF00FF"/>
                </a:solidFill>
                <a:latin typeface="Verdana"/>
                <a:ea typeface="Verdana"/>
                <a:cs typeface="Verdana"/>
                <a:sym typeface="Verdana"/>
              </a:rPr>
              <a:t>Example 2</a:t>
            </a:r>
            <a:endParaRPr sz="3600">
              <a:solidFill>
                <a:srgbClr val="FF00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3" name="Google Shape;443;g38755bfcdd5_0_40"/>
          <p:cNvSpPr txBox="1">
            <a:spLocks noGrp="1"/>
          </p:cNvSpPr>
          <p:nvPr>
            <p:ph type="body" idx="1"/>
          </p:nvPr>
        </p:nvSpPr>
        <p:spPr>
          <a:xfrm>
            <a:off x="526360" y="2087788"/>
            <a:ext cx="129972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" sz="2000">
                <a:solidFill>
                  <a:srgbClr val="F4FF8D"/>
                </a:solidFill>
              </a:rPr>
              <a:t> </a:t>
            </a:r>
            <a:endParaRPr sz="2000">
              <a:solidFill>
                <a:srgbClr val="F4FF8D"/>
              </a:solidFill>
            </a:endParaRPr>
          </a:p>
        </p:txBody>
      </p:sp>
      <p:pic>
        <p:nvPicPr>
          <p:cNvPr id="444" name="Google Shape;444;g38755bfcdd5_0_40" title="Screenshot 2025-09-29 at 5.02.54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700" y="1227275"/>
            <a:ext cx="8220875" cy="362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g38755bfcdd5_0_40"/>
          <p:cNvSpPr/>
          <p:nvPr/>
        </p:nvSpPr>
        <p:spPr>
          <a:xfrm>
            <a:off x="777400" y="1596550"/>
            <a:ext cx="2212800" cy="392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g38755bfcdd5_0_40"/>
          <p:cNvSpPr/>
          <p:nvPr/>
        </p:nvSpPr>
        <p:spPr>
          <a:xfrm rot="10800000">
            <a:off x="3793077" y="3481300"/>
            <a:ext cx="967200" cy="53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g38755bfcdd5_0_40"/>
          <p:cNvSpPr txBox="1"/>
          <p:nvPr/>
        </p:nvSpPr>
        <p:spPr>
          <a:xfrm>
            <a:off x="3974575" y="3516700"/>
            <a:ext cx="785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</a:rPr>
              <a:t>Click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8755bfcdd5_0_45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>
                <a:latin typeface="Verdana"/>
                <a:ea typeface="Verdana"/>
                <a:cs typeface="Verdana"/>
                <a:sym typeface="Verdana"/>
              </a:rPr>
              <a:t>Linking - </a:t>
            </a:r>
            <a:r>
              <a:rPr lang="en" sz="3600">
                <a:solidFill>
                  <a:srgbClr val="FF00FF"/>
                </a:solidFill>
                <a:latin typeface="Verdana"/>
                <a:ea typeface="Verdana"/>
                <a:cs typeface="Verdana"/>
                <a:sym typeface="Verdana"/>
              </a:rPr>
              <a:t>Example 2</a:t>
            </a:r>
            <a:endParaRPr sz="3600">
              <a:solidFill>
                <a:srgbClr val="FF00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3" name="Google Shape;453;g38755bfcdd5_0_45"/>
          <p:cNvSpPr txBox="1">
            <a:spLocks noGrp="1"/>
          </p:cNvSpPr>
          <p:nvPr>
            <p:ph type="body" idx="1"/>
          </p:nvPr>
        </p:nvSpPr>
        <p:spPr>
          <a:xfrm>
            <a:off x="526360" y="2087788"/>
            <a:ext cx="129972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" sz="2000">
                <a:solidFill>
                  <a:srgbClr val="F4FF8D"/>
                </a:solidFill>
              </a:rPr>
              <a:t> </a:t>
            </a:r>
            <a:endParaRPr sz="2000">
              <a:solidFill>
                <a:srgbClr val="F4FF8D"/>
              </a:solidFill>
            </a:endParaRPr>
          </a:p>
        </p:txBody>
      </p:sp>
      <p:pic>
        <p:nvPicPr>
          <p:cNvPr id="454" name="Google Shape;454;g38755bfcdd5_0_45" title="Screenshot 2025-09-29 at 5.05.1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926" y="1178775"/>
            <a:ext cx="8088537" cy="36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g38755bfcdd5_0_45"/>
          <p:cNvSpPr/>
          <p:nvPr/>
        </p:nvSpPr>
        <p:spPr>
          <a:xfrm rot="10800000">
            <a:off x="5847152" y="3756850"/>
            <a:ext cx="967200" cy="53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g38755bfcdd5_0_45"/>
          <p:cNvSpPr txBox="1"/>
          <p:nvPr/>
        </p:nvSpPr>
        <p:spPr>
          <a:xfrm>
            <a:off x="6022700" y="3792250"/>
            <a:ext cx="9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</a:rPr>
              <a:t>Click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841365fcf4_3_30"/>
          <p:cNvSpPr txBox="1">
            <a:spLocks noGrp="1"/>
          </p:cNvSpPr>
          <p:nvPr>
            <p:ph type="title"/>
          </p:nvPr>
        </p:nvSpPr>
        <p:spPr>
          <a:xfrm>
            <a:off x="5400750" y="1173150"/>
            <a:ext cx="3248400" cy="27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>
                <a:latin typeface="Verdana"/>
                <a:ea typeface="Verdana"/>
                <a:cs typeface="Verdana"/>
                <a:sym typeface="Verdana"/>
              </a:rPr>
              <a:t>WORK EARLY…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>
                <a:latin typeface="Verdana"/>
                <a:ea typeface="Verdana"/>
                <a:cs typeface="Verdana"/>
                <a:sym typeface="Verdana"/>
              </a:rPr>
              <a:t>but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>
                <a:latin typeface="Verdana"/>
                <a:ea typeface="Verdana"/>
                <a:cs typeface="Verdana"/>
                <a:sym typeface="Verdana"/>
              </a:rPr>
              <a:t> TAKE YOUR TIME !!!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2" name="Google Shape;462;g3841365fcf4_3_30"/>
          <p:cNvSpPr txBox="1">
            <a:spLocks noGrp="1"/>
          </p:cNvSpPr>
          <p:nvPr>
            <p:ph type="body" idx="1"/>
          </p:nvPr>
        </p:nvSpPr>
        <p:spPr>
          <a:xfrm>
            <a:off x="526360" y="2087788"/>
            <a:ext cx="129972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" sz="2000">
                <a:solidFill>
                  <a:srgbClr val="F4FF8D"/>
                </a:solidFill>
              </a:rPr>
              <a:t> </a:t>
            </a:r>
            <a:endParaRPr sz="2000">
              <a:solidFill>
                <a:srgbClr val="F4FF8D"/>
              </a:solidFill>
            </a:endParaRPr>
          </a:p>
        </p:txBody>
      </p:sp>
      <p:pic>
        <p:nvPicPr>
          <p:cNvPr id="463" name="Google Shape;463;g3841365fcf4_3_30" title="Screenshot 2025-09-26 at 4.08.02 PM.png"/>
          <p:cNvPicPr preferRelativeResize="0"/>
          <p:nvPr/>
        </p:nvPicPr>
        <p:blipFill rotWithShape="1">
          <a:blip r:embed="rId3">
            <a:alphaModFix/>
          </a:blip>
          <a:srcRect t="-3500" b="3499"/>
          <a:stretch/>
        </p:blipFill>
        <p:spPr>
          <a:xfrm>
            <a:off x="1251450" y="257963"/>
            <a:ext cx="3817750" cy="462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011">
                <a:latin typeface="Verdana"/>
                <a:ea typeface="Verdana"/>
                <a:cs typeface="Verdana"/>
                <a:sym typeface="Verdana"/>
              </a:rPr>
              <a:t>Home Dashboard</a:t>
            </a:r>
            <a:endParaRPr sz="401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1056200" y="1152475"/>
            <a:ext cx="7776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84" name="Google Shape;84;p18" descr="A screenshot of a compu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0900" y="1072649"/>
            <a:ext cx="8197850" cy="397560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8"/>
          <p:cNvSpPr/>
          <p:nvPr/>
        </p:nvSpPr>
        <p:spPr>
          <a:xfrm rot="5400000">
            <a:off x="1178429" y="683583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8"/>
          <p:cNvSpPr/>
          <p:nvPr/>
        </p:nvSpPr>
        <p:spPr>
          <a:xfrm>
            <a:off x="197900" y="2992412"/>
            <a:ext cx="858300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011">
                <a:latin typeface="Verdana"/>
                <a:ea typeface="Verdana"/>
                <a:cs typeface="Verdana"/>
                <a:sym typeface="Verdana"/>
              </a:rPr>
              <a:t>Home Dashboard</a:t>
            </a:r>
            <a:endParaRPr sz="401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1056200" y="1152475"/>
            <a:ext cx="7776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93" name="Google Shape;93;p19" descr="A screenshot of a compu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550" y="1054100"/>
            <a:ext cx="8197850" cy="40004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9"/>
          <p:cNvSpPr/>
          <p:nvPr/>
        </p:nvSpPr>
        <p:spPr>
          <a:xfrm>
            <a:off x="1906614" y="1507624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9"/>
          <p:cNvSpPr/>
          <p:nvPr/>
        </p:nvSpPr>
        <p:spPr>
          <a:xfrm rot="5400000">
            <a:off x="793806" y="351295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9"/>
          <p:cNvSpPr/>
          <p:nvPr/>
        </p:nvSpPr>
        <p:spPr>
          <a:xfrm>
            <a:off x="5913464" y="1571124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011">
                <a:latin typeface="Verdana"/>
                <a:ea typeface="Verdana"/>
                <a:cs typeface="Verdana"/>
                <a:sym typeface="Verdana"/>
              </a:rPr>
              <a:t>Home Dashboard</a:t>
            </a:r>
            <a:endParaRPr sz="401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2" name="Google Shape;102;p20"/>
          <p:cNvSpPr txBox="1">
            <a:spLocks noGrp="1"/>
          </p:cNvSpPr>
          <p:nvPr>
            <p:ph type="body" idx="1"/>
          </p:nvPr>
        </p:nvSpPr>
        <p:spPr>
          <a:xfrm>
            <a:off x="1056200" y="1152475"/>
            <a:ext cx="7776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103" name="Google Shape;103;p20" descr="A screenshot of a compu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7090" y="1066800"/>
            <a:ext cx="8152610" cy="398779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/>
          <p:nvPr/>
        </p:nvSpPr>
        <p:spPr>
          <a:xfrm rot="5400000">
            <a:off x="749356" y="308257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0"/>
          <p:cNvSpPr/>
          <p:nvPr/>
        </p:nvSpPr>
        <p:spPr>
          <a:xfrm>
            <a:off x="7347813" y="1550581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0"/>
          <p:cNvSpPr/>
          <p:nvPr/>
        </p:nvSpPr>
        <p:spPr>
          <a:xfrm>
            <a:off x="7209386" y="4654550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0"/>
          <p:cNvSpPr/>
          <p:nvPr/>
        </p:nvSpPr>
        <p:spPr>
          <a:xfrm>
            <a:off x="114300" y="2922893"/>
            <a:ext cx="762790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011">
                <a:latin typeface="Verdana"/>
                <a:ea typeface="Verdana"/>
                <a:cs typeface="Verdana"/>
                <a:sym typeface="Verdana"/>
              </a:rPr>
              <a:t>Enter School(s)</a:t>
            </a:r>
            <a:endParaRPr sz="401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3" name="Google Shape;113;p21"/>
          <p:cNvSpPr txBox="1">
            <a:spLocks noGrp="1"/>
          </p:cNvSpPr>
          <p:nvPr>
            <p:ph type="body" idx="1"/>
          </p:nvPr>
        </p:nvSpPr>
        <p:spPr>
          <a:xfrm>
            <a:off x="1056200" y="1152475"/>
            <a:ext cx="7776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sp>
        <p:nvSpPr>
          <p:cNvPr id="114" name="Google Shape;114;p21"/>
          <p:cNvSpPr txBox="1"/>
          <p:nvPr/>
        </p:nvSpPr>
        <p:spPr>
          <a:xfrm>
            <a:off x="1668114" y="1590348"/>
            <a:ext cx="279756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READ CAREFULLY!!!</a:t>
            </a:r>
            <a:endParaRPr/>
          </a:p>
        </p:txBody>
      </p:sp>
      <p:sp>
        <p:nvSpPr>
          <p:cNvPr id="115" name="Google Shape;115;p21"/>
          <p:cNvSpPr/>
          <p:nvPr/>
        </p:nvSpPr>
        <p:spPr>
          <a:xfrm rot="5400000">
            <a:off x="8063276" y="3932486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" name="Google Shape;116;p21" descr="A screenshot of a compu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150" y="1089058"/>
            <a:ext cx="7971050" cy="393815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1"/>
          <p:cNvSpPr/>
          <p:nvPr/>
        </p:nvSpPr>
        <p:spPr>
          <a:xfrm>
            <a:off x="89410" y="3521705"/>
            <a:ext cx="849082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1"/>
          <p:cNvSpPr/>
          <p:nvPr/>
        </p:nvSpPr>
        <p:spPr>
          <a:xfrm rot="5400000">
            <a:off x="2271763" y="675378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1"/>
          <p:cNvSpPr/>
          <p:nvPr/>
        </p:nvSpPr>
        <p:spPr>
          <a:xfrm rot="10800000">
            <a:off x="5078922" y="3666114"/>
            <a:ext cx="1379046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1"/>
          <p:cNvSpPr txBox="1"/>
          <p:nvPr/>
        </p:nvSpPr>
        <p:spPr>
          <a:xfrm>
            <a:off x="5300329" y="3778593"/>
            <a:ext cx="12753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= May 2026</a:t>
            </a:r>
            <a:endParaRPr/>
          </a:p>
        </p:txBody>
      </p:sp>
      <p:sp>
        <p:nvSpPr>
          <p:cNvPr id="121" name="Google Shape;121;p21"/>
          <p:cNvSpPr/>
          <p:nvPr/>
        </p:nvSpPr>
        <p:spPr>
          <a:xfrm rot="5400000">
            <a:off x="7881327" y="3932485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1"/>
          <p:cNvSpPr/>
          <p:nvPr/>
        </p:nvSpPr>
        <p:spPr>
          <a:xfrm>
            <a:off x="548640" y="1621795"/>
            <a:ext cx="8478610" cy="1898500"/>
          </a:xfrm>
          <a:prstGeom prst="donut">
            <a:avLst>
              <a:gd name="adj" fmla="val 3363"/>
            </a:avLst>
          </a:prstGeom>
          <a:solidFill>
            <a:srgbClr val="FF00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1"/>
          <p:cNvSpPr txBox="1"/>
          <p:nvPr/>
        </p:nvSpPr>
        <p:spPr>
          <a:xfrm>
            <a:off x="5578498" y="2144564"/>
            <a:ext cx="90601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XXXXXX</a:t>
            </a:r>
            <a:endParaRPr/>
          </a:p>
        </p:txBody>
      </p:sp>
      <p:sp>
        <p:nvSpPr>
          <p:cNvPr id="124" name="Google Shape;124;p21"/>
          <p:cNvSpPr txBox="1"/>
          <p:nvPr/>
        </p:nvSpPr>
        <p:spPr>
          <a:xfrm>
            <a:off x="3310040" y="2144564"/>
            <a:ext cx="102624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XXXXXXX</a:t>
            </a:r>
            <a:endParaRPr/>
          </a:p>
        </p:txBody>
      </p:sp>
      <p:sp>
        <p:nvSpPr>
          <p:cNvPr id="125" name="Google Shape;125;p21"/>
          <p:cNvSpPr txBox="1"/>
          <p:nvPr/>
        </p:nvSpPr>
        <p:spPr>
          <a:xfrm>
            <a:off x="5381145" y="1936429"/>
            <a:ext cx="157607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“Middle School”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011">
                <a:latin typeface="Verdana"/>
                <a:ea typeface="Verdana"/>
                <a:cs typeface="Verdana"/>
                <a:sym typeface="Verdana"/>
              </a:rPr>
              <a:t>Pop-up: Enter BMC</a:t>
            </a:r>
            <a:endParaRPr sz="401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1" name="Google Shape;131;p22"/>
          <p:cNvSpPr txBox="1">
            <a:spLocks noGrp="1"/>
          </p:cNvSpPr>
          <p:nvPr>
            <p:ph type="body" idx="1"/>
          </p:nvPr>
        </p:nvSpPr>
        <p:spPr>
          <a:xfrm>
            <a:off x="1056200" y="1152475"/>
            <a:ext cx="7776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132" name="Google Shape;132;p22" descr="A screenshot of a compu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9000" y="1078340"/>
            <a:ext cx="8159750" cy="398205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2"/>
          <p:cNvSpPr/>
          <p:nvPr/>
        </p:nvSpPr>
        <p:spPr>
          <a:xfrm>
            <a:off x="2474626" y="3040059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2"/>
          <p:cNvSpPr/>
          <p:nvPr/>
        </p:nvSpPr>
        <p:spPr>
          <a:xfrm>
            <a:off x="2474626" y="3983536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>
            <a:spLocks noGrp="1"/>
          </p:cNvSpPr>
          <p:nvPr>
            <p:ph type="title"/>
          </p:nvPr>
        </p:nvSpPr>
        <p:spPr>
          <a:xfrm>
            <a:off x="1056200" y="324700"/>
            <a:ext cx="777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011">
                <a:latin typeface="Verdana"/>
                <a:ea typeface="Verdana"/>
                <a:cs typeface="Verdana"/>
                <a:sym typeface="Verdana"/>
              </a:rPr>
              <a:t>Pop-up: Select BMC</a:t>
            </a:r>
            <a:endParaRPr sz="401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0" name="Google Shape;140;p23"/>
          <p:cNvSpPr txBox="1">
            <a:spLocks noGrp="1"/>
          </p:cNvSpPr>
          <p:nvPr>
            <p:ph type="body" idx="1"/>
          </p:nvPr>
        </p:nvSpPr>
        <p:spPr>
          <a:xfrm>
            <a:off x="1056200" y="1152475"/>
            <a:ext cx="7776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141" name="Google Shape;141;p23" descr="A screenshot of a compu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023" y="1073149"/>
            <a:ext cx="8099977" cy="400049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3"/>
          <p:cNvSpPr/>
          <p:nvPr/>
        </p:nvSpPr>
        <p:spPr>
          <a:xfrm>
            <a:off x="6557743" y="2167821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3"/>
          <p:cNvSpPr/>
          <p:nvPr/>
        </p:nvSpPr>
        <p:spPr>
          <a:xfrm rot="10800000">
            <a:off x="2349604" y="2167820"/>
            <a:ext cx="1057524" cy="532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003F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596</Words>
  <Application>Microsoft Macintosh PowerPoint</Application>
  <PresentationFormat>On-screen Show (16:9)</PresentationFormat>
  <Paragraphs>134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Verdana</vt:lpstr>
      <vt:lpstr>Arial</vt:lpstr>
      <vt:lpstr>Bodoni</vt:lpstr>
      <vt:lpstr>Simple Dark</vt:lpstr>
      <vt:lpstr> How to Complete your STARS Form     September 30, 2025 College &amp; Career </vt:lpstr>
      <vt:lpstr>Welcome Page</vt:lpstr>
      <vt:lpstr>Home Dashboard</vt:lpstr>
      <vt:lpstr>Home Dashboard</vt:lpstr>
      <vt:lpstr>Home Dashboard</vt:lpstr>
      <vt:lpstr>Home Dashboard</vt:lpstr>
      <vt:lpstr>Enter School(s)</vt:lpstr>
      <vt:lpstr>Pop-up: Enter BMC</vt:lpstr>
      <vt:lpstr>Pop-up: Select BMC</vt:lpstr>
      <vt:lpstr>Enter School(s)</vt:lpstr>
      <vt:lpstr>Pop-up: Enter FLVS</vt:lpstr>
      <vt:lpstr>Pop-up: Select FLVS</vt:lpstr>
      <vt:lpstr>Enter School(s)</vt:lpstr>
      <vt:lpstr>Before Adding GPAs…</vt:lpstr>
      <vt:lpstr>Before Adding GPAs…</vt:lpstr>
      <vt:lpstr>Pop-up: GPA &amp; Class Rank</vt:lpstr>
      <vt:lpstr>Pop-up: Counselor Info</vt:lpstr>
      <vt:lpstr>Enter Coursework</vt:lpstr>
      <vt:lpstr>Enter Coursework</vt:lpstr>
      <vt:lpstr>Enter Coursework</vt:lpstr>
      <vt:lpstr>Enter Coursework</vt:lpstr>
      <vt:lpstr>Enter Coursework</vt:lpstr>
      <vt:lpstr>Enter Coursework</vt:lpstr>
      <vt:lpstr>Enter Exams or Test Scores</vt:lpstr>
      <vt:lpstr>Upload Documents</vt:lpstr>
      <vt:lpstr>Review and Submit</vt:lpstr>
      <vt:lpstr>Review and Submit</vt:lpstr>
      <vt:lpstr>Linking to College Applications</vt:lpstr>
      <vt:lpstr>Linking to College Applications</vt:lpstr>
      <vt:lpstr>Linking to College Applications</vt:lpstr>
      <vt:lpstr>Linking to College Applications</vt:lpstr>
      <vt:lpstr>Linking to College Applications</vt:lpstr>
      <vt:lpstr>Linking to College Applications</vt:lpstr>
      <vt:lpstr>Linking - Example 1</vt:lpstr>
      <vt:lpstr>Linking - Example 1</vt:lpstr>
      <vt:lpstr>Linking - Example 1</vt:lpstr>
      <vt:lpstr>Linking - Example 2</vt:lpstr>
      <vt:lpstr>Linking - Example 2</vt:lpstr>
      <vt:lpstr>WORK EARLY… but  TAKE YOUR TIME 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Eric Hennes</dc:creator>
  <cp:lastModifiedBy>Eric Hennes</cp:lastModifiedBy>
  <cp:revision>4</cp:revision>
  <dcterms:modified xsi:type="dcterms:W3CDTF">2025-09-30T20:08:30Z</dcterms:modified>
</cp:coreProperties>
</file>