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</p:sldIdLst>
  <p:sldSz cy="5143500" cx="9144000"/>
  <p:notesSz cx="6858000" cy="9144000"/>
  <p:embeddedFontLst>
    <p:embeddedFont>
      <p:font typeface="Bodoni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Bodoni-bold.fntdata"/><Relationship Id="rId25" Type="http://schemas.openxmlformats.org/officeDocument/2006/relationships/font" Target="fonts/Bodoni-regular.fntdata"/><Relationship Id="rId28" Type="http://schemas.openxmlformats.org/officeDocument/2006/relationships/font" Target="fonts/Bodoni-boldItalic.fntdata"/><Relationship Id="rId27" Type="http://schemas.openxmlformats.org/officeDocument/2006/relationships/font" Target="fonts/Bodoni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063ea3738e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063ea3738e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dc7b295d1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1dc7b295d1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dc7b295d1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dc7b295d1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June test date is the last test date for seniors for Bright Futures.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2063ea3738e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2063ea3738e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 Fall and Spring SAT is offered at BMCHS …Dates to be announced each year.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dc7b295d1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dc7b295d1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Will be available digitally in 2024 for domestic students ( 2023 for international students).   laptop or tablet using digital exam app that you download</a:t>
            </a:r>
            <a:endParaRPr sz="16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063ea3738e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2063ea3738e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2063ea3738e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2063ea3738e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1dceef40de5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1dceef40de5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1dceef40d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1dceef40d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1dd0c6d52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1dd0c6d52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dc7b295d1d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" name="Google Shape;177;g1dc7b295d1d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NCAA  send scores with code 9999; now test optional</a:t>
            </a:r>
            <a:endParaRPr sz="16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dc44688d33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dc44688d33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	 TWO STANDARDIZED TESTS USE TO TRACK COLLEGE PREPAREDNESS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1dc44688d33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1dc44688d33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>
                <a:highlight>
                  <a:schemeClr val="lt1"/>
                </a:highlight>
              </a:rPr>
              <a:t>Better to take chance and guess than to leave an answer blank</a:t>
            </a:r>
            <a:endParaRPr b="1">
              <a:highlight>
                <a:schemeClr val="lt1"/>
              </a:highlight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dc44688d33_2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dc44688d33_2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1dc44688d33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1dc44688d33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Puzzle is metaphor for college application process: One test, on one morning, with a bit of </a:t>
            </a:r>
            <a:r>
              <a:rPr lang="en-US"/>
              <a:t>anxiousness.  Did he sleep well? Did she know her surroundings?  Did she prepare well?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dca50d0f9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dca50d0f9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1dc7d2c1ce5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1dc7d2c1ce5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pacing:   more time per question on SAT math;   but SAT score is 50% math.</a:t>
            </a:r>
            <a:endParaRPr sz="15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/>
              <a:t>not much improvement after third attempt </a:t>
            </a:r>
            <a:endParaRPr sz="15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1dc7b295d1d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1dc7b295d1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/>
              <a:t>2 to 3 weeks scores are available</a:t>
            </a:r>
            <a:endParaRPr sz="16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dc7b295d1d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1dc7b295d1d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Font typeface="Bodoni"/>
              <a:buNone/>
              <a:defRPr sz="5200"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 sz="2800">
                <a:latin typeface="Bodoni"/>
                <a:ea typeface="Bodoni"/>
                <a:cs typeface="Bodoni"/>
                <a:sym typeface="Bodon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" name="Google Shape;24;p5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" name="Google Shape;25;p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26" name="Google Shape;26;p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1056300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5181944" y="1152475"/>
            <a:ext cx="36504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/>
          <p:nvPr/>
        </p:nvSpPr>
        <p:spPr>
          <a:xfrm>
            <a:off x="0" y="502225"/>
            <a:ext cx="91440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6"/>
          <p:cNvSpPr/>
          <p:nvPr/>
        </p:nvSpPr>
        <p:spPr>
          <a:xfrm rot="5400000">
            <a:off x="-2018225" y="2314050"/>
            <a:ext cx="5134800" cy="506700"/>
          </a:xfrm>
          <a:prstGeom prst="rect">
            <a:avLst/>
          </a:prstGeom>
          <a:gradFill>
            <a:gsLst>
              <a:gs pos="0">
                <a:srgbClr val="8C7349"/>
              </a:gs>
              <a:gs pos="100000">
                <a:srgbClr val="212121"/>
              </a:gs>
            </a:gsLst>
            <a:lin ang="0" scaled="0"/>
          </a:gradFill>
          <a:ln>
            <a:noFill/>
          </a:ln>
          <a:effectLst>
            <a:outerShdw blurRad="57150" rotWithShape="0" algn="bl" dir="5400000" dist="19050">
              <a:srgbClr val="000000">
                <a:alpha val="49019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" name="Google Shape;33;p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41950" y="248350"/>
            <a:ext cx="1014450" cy="101445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6"/>
          <p:cNvSpPr txBox="1"/>
          <p:nvPr>
            <p:ph type="title"/>
          </p:nvPr>
        </p:nvSpPr>
        <p:spPr>
          <a:xfrm>
            <a:off x="1056400" y="429861"/>
            <a:ext cx="7775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Bodoni"/>
              <a:buNone/>
              <a:defRPr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8" name="Google Shape;38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2" name="Google Shape;42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6" name="Google Shape;46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47" name="Google Shape;47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51" name="Google Shape;51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Bodoni"/>
              <a:buNone/>
              <a:defRPr b="0" i="0" sz="2800" u="none" cap="none" strike="noStrike">
                <a:solidFill>
                  <a:schemeClr val="dk1"/>
                </a:solidFill>
                <a:latin typeface="Bodoni"/>
                <a:ea typeface="Bodoni"/>
                <a:cs typeface="Bodoni"/>
                <a:sym typeface="Bodoni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Arial"/>
              <a:buChar char="●"/>
              <a:defRPr b="0" i="0" sz="18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7500" lvl="1" marL="914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7500" lvl="2" marL="1371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7500" lvl="3" marL="1828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7500" lvl="4" marL="22860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17500" lvl="5" marL="2743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17500" lvl="6" marL="32004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●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17500" lvl="7" marL="36576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○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17500" lvl="8" marL="41148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Arial"/>
              <a:buChar char="■"/>
              <a:defRPr b="0" i="0" sz="14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</p:sldLayoutIdLst>
  <mc:AlternateContent>
    <mc:Choice Requires="p14">
      <p:transition spd="slow" p14:dur="700">
        <p:fade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1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fairtest.org/school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2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33">
                <a:latin typeface="Arial"/>
                <a:ea typeface="Arial"/>
                <a:cs typeface="Arial"/>
                <a:sym typeface="Arial"/>
              </a:rPr>
              <a:t>College Info Night</a:t>
            </a:r>
            <a:endParaRPr sz="3833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/>
              <a:t>						</a:t>
            </a:r>
            <a:r>
              <a:rPr lang="en-US" sz="3500">
                <a:latin typeface="Arial"/>
                <a:ea typeface="Arial"/>
                <a:cs typeface="Arial"/>
                <a:sym typeface="Arial"/>
              </a:rPr>
              <a:t>ACT and SAT</a:t>
            </a:r>
            <a:endParaRPr sz="35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2"/>
          <p:cNvSpPr txBox="1"/>
          <p:nvPr>
            <p:ph idx="1" type="body"/>
          </p:nvPr>
        </p:nvSpPr>
        <p:spPr>
          <a:xfrm>
            <a:off x="1056200" y="1575775"/>
            <a:ext cx="7776000" cy="299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Tom Laegeler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College &amp; Career Counselor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Bishop Moore Catholic High School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1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20">
                <a:latin typeface="Arial"/>
                <a:ea typeface="Arial"/>
                <a:cs typeface="Arial"/>
                <a:sym typeface="Arial"/>
              </a:rPr>
              <a:t>Accommodations</a:t>
            </a:r>
            <a:endParaRPr sz="28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21"/>
          <p:cNvSpPr txBox="1"/>
          <p:nvPr>
            <p:ph idx="1" type="body"/>
          </p:nvPr>
        </p:nvSpPr>
        <p:spPr>
          <a:xfrm>
            <a:off x="1056400" y="1293075"/>
            <a:ext cx="7776000" cy="318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Offered by both College Board (SAT) and ACT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Register 6-8 weeks before desired test date deadline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Vary by student -- diagnosis, need, use at school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For questions or applications encourage student to see Mrs. Tompkins or Mrs. Harkness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2"/>
          <p:cNvSpPr txBox="1"/>
          <p:nvPr>
            <p:ph type="title"/>
          </p:nvPr>
        </p:nvSpPr>
        <p:spPr>
          <a:xfrm>
            <a:off x="1135975" y="394100"/>
            <a:ext cx="74427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720">
                <a:latin typeface="Arial"/>
                <a:ea typeface="Arial"/>
                <a:cs typeface="Arial"/>
                <a:sym typeface="Arial"/>
              </a:rPr>
              <a:t>Test dates</a:t>
            </a:r>
            <a:endParaRPr sz="27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22"/>
          <p:cNvSpPr txBox="1"/>
          <p:nvPr>
            <p:ph idx="1" type="body"/>
          </p:nvPr>
        </p:nvSpPr>
        <p:spPr>
          <a:xfrm>
            <a:off x="1056200" y="1115350"/>
            <a:ext cx="7776000" cy="368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ACT Test Dates:	 Spring/Summer 2023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</a:rPr>
              <a:t>Test Date</a:t>
            </a:r>
            <a:r>
              <a:rPr lang="en-US">
                <a:solidFill>
                  <a:srgbClr val="FFFFFF"/>
                </a:solidFill>
              </a:rPr>
              <a:t>	</a:t>
            </a:r>
            <a:r>
              <a:rPr lang="en-US" u="sng">
                <a:solidFill>
                  <a:srgbClr val="FFFFFF"/>
                </a:solidFill>
              </a:rPr>
              <a:t>Registration Deadline 	</a:t>
            </a:r>
            <a:r>
              <a:rPr lang="en-US">
                <a:solidFill>
                  <a:srgbClr val="FFFFFF"/>
                </a:solidFill>
              </a:rPr>
              <a:t>	</a:t>
            </a:r>
            <a:r>
              <a:rPr lang="en-US" u="sng">
                <a:solidFill>
                  <a:srgbClr val="FFFFFF"/>
                </a:solidFill>
              </a:rPr>
              <a:t>Late Regist. Deadline </a:t>
            </a:r>
            <a:endParaRPr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			$63						$36 late fee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March 9		All juniors are registered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April 15		March 10				March 24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June 10		May 5					May 19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July 15		June 16					June 23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28" name="Google Shape;12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82525" y="509125"/>
            <a:ext cx="3093750" cy="1148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3"/>
          <p:cNvSpPr txBox="1"/>
          <p:nvPr>
            <p:ph type="title"/>
          </p:nvPr>
        </p:nvSpPr>
        <p:spPr>
          <a:xfrm>
            <a:off x="1056200" y="42081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20">
                <a:latin typeface="Arial"/>
                <a:ea typeface="Arial"/>
                <a:cs typeface="Arial"/>
                <a:sym typeface="Arial"/>
              </a:rPr>
              <a:t>Test dates</a:t>
            </a:r>
            <a:endParaRPr sz="28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23"/>
          <p:cNvSpPr txBox="1"/>
          <p:nvPr>
            <p:ph idx="1" type="body"/>
          </p:nvPr>
        </p:nvSpPr>
        <p:spPr>
          <a:xfrm>
            <a:off x="1000500" y="1096775"/>
            <a:ext cx="7776000" cy="3831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SAT</a:t>
            </a:r>
            <a:r>
              <a:rPr lang="en-US">
                <a:solidFill>
                  <a:srgbClr val="FFFFFF"/>
                </a:solidFill>
              </a:rPr>
              <a:t> Test Dates:	 Spring/Summer 2023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u="sng">
                <a:solidFill>
                  <a:srgbClr val="FFFFFF"/>
                </a:solidFill>
              </a:rPr>
              <a:t>Test Date</a:t>
            </a:r>
            <a:r>
              <a:rPr lang="en-US">
                <a:solidFill>
                  <a:srgbClr val="FFFFFF"/>
                </a:solidFill>
              </a:rPr>
              <a:t>	</a:t>
            </a:r>
            <a:r>
              <a:rPr lang="en-US" u="sng">
                <a:solidFill>
                  <a:srgbClr val="FFFFFF"/>
                </a:solidFill>
              </a:rPr>
              <a:t>Registration Deadline 	</a:t>
            </a:r>
            <a:r>
              <a:rPr lang="en-US">
                <a:solidFill>
                  <a:srgbClr val="FFFFFF"/>
                </a:solidFill>
              </a:rPr>
              <a:t>	</a:t>
            </a:r>
            <a:r>
              <a:rPr lang="en-US" u="sng">
                <a:solidFill>
                  <a:srgbClr val="FFFFFF"/>
                </a:solidFill>
              </a:rPr>
              <a:t>Late Regist. Deadline </a:t>
            </a:r>
            <a:endParaRPr u="sng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			$60	test fee				$30 late fee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March 11	Feb. 10					Feb. 28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*May 6		April 7					April 25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June 3		May 4					May 23</a:t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FFFFFF"/>
                </a:solidFill>
              </a:rPr>
              <a:t>*test is offered at Bishop Moore Catholic High School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4"/>
          <p:cNvSpPr txBox="1"/>
          <p:nvPr>
            <p:ph type="ctrTitle"/>
          </p:nvPr>
        </p:nvSpPr>
        <p:spPr>
          <a:xfrm>
            <a:off x="311700" y="1151900"/>
            <a:ext cx="8520600" cy="1645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4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en-US" sz="4700">
                <a:latin typeface="Arial"/>
                <a:ea typeface="Arial"/>
                <a:cs typeface="Arial"/>
                <a:sym typeface="Arial"/>
              </a:rPr>
              <a:t>But wait, there’s more . . .</a:t>
            </a:r>
            <a:endParaRPr i="1" sz="470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00">
                <a:latin typeface="Arial"/>
                <a:ea typeface="Arial"/>
                <a:cs typeface="Arial"/>
                <a:sym typeface="Arial"/>
              </a:rPr>
              <a:t>the SAT is going digital!</a:t>
            </a:r>
            <a:endParaRPr sz="470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24"/>
          <p:cNvSpPr txBox="1"/>
          <p:nvPr>
            <p:ph idx="1" type="subTitle"/>
          </p:nvPr>
        </p:nvSpPr>
        <p:spPr>
          <a:xfrm>
            <a:off x="217850" y="2834125"/>
            <a:ext cx="8732400" cy="1377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r>
              <a:t/>
            </a:r>
            <a:endParaRPr sz="220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r>
              <a:rPr lang="en-US" sz="220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r>
              <a:rPr lang="en-US" sz="220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vailable on laptop or tablet in 2024 </a:t>
            </a:r>
            <a:endParaRPr sz="220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865"/>
              <a:buNone/>
            </a:pPr>
            <a:r>
              <a:rPr lang="en-US" sz="2209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PSAT will be digital in Fall of 2023</a:t>
            </a:r>
            <a:endParaRPr sz="2209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41" name="Google Shape;14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03850" y="48100"/>
            <a:ext cx="2265450" cy="146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>
                <a:latin typeface="Arial"/>
                <a:ea typeface="Arial"/>
                <a:cs typeface="Arial"/>
                <a:sym typeface="Arial"/>
              </a:rPr>
              <a:t>Digital SAT: What Is Staying the Same</a:t>
            </a:r>
            <a:endParaRPr sz="26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25"/>
          <p:cNvSpPr txBox="1"/>
          <p:nvPr>
            <p:ph idx="1" type="body"/>
          </p:nvPr>
        </p:nvSpPr>
        <p:spPr>
          <a:xfrm>
            <a:off x="931975" y="1152475"/>
            <a:ext cx="790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Still scored on 1600 scale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Still taken in schools/ test centers with proctors present (vs at home)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Still supports all students including those needing accommodations 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6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>
                <a:latin typeface="Arial"/>
                <a:ea typeface="Arial"/>
                <a:cs typeface="Arial"/>
                <a:sym typeface="Arial"/>
              </a:rPr>
              <a:t>Digital SAT: What Is Changing?</a:t>
            </a:r>
            <a:endParaRPr sz="26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26"/>
          <p:cNvSpPr txBox="1"/>
          <p:nvPr>
            <p:ph idx="1" type="body"/>
          </p:nvPr>
        </p:nvSpPr>
        <p:spPr>
          <a:xfrm>
            <a:off x="931975" y="1152475"/>
            <a:ext cx="79002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</a:rPr>
              <a:t>Take the SAT on a laptop or tablet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</a:rPr>
              <a:t>Shorter test (about 2 hours)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</a:rPr>
              <a:t>Shorter reading passages instead of a few long texts</a:t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>
              <a:solidFill>
                <a:srgbClr val="FFFFFF"/>
              </a:solidFill>
            </a:endParaRPr>
          </a:p>
          <a:p>
            <a:pPr indent="0" lvl="0" marL="0" rtl="0" algn="l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rgbClr val="FFFFFF"/>
                </a:solidFill>
              </a:rPr>
              <a:t>Can use calculator on the entire math section</a:t>
            </a:r>
            <a:endParaRPr sz="2200">
              <a:solidFill>
                <a:srgbClr val="FFFFFF"/>
              </a:solidFill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69625" y="1246800"/>
            <a:ext cx="2997299" cy="1621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Specific Generalized Overview of Digital SAT</a:t>
            </a:r>
            <a:endParaRPr/>
          </a:p>
        </p:txBody>
      </p:sp>
      <p:sp>
        <p:nvSpPr>
          <p:cNvPr id="160" name="Google Shape;160;p27"/>
          <p:cNvSpPr txBox="1"/>
          <p:nvPr>
            <p:ph idx="1" type="body"/>
          </p:nvPr>
        </p:nvSpPr>
        <p:spPr>
          <a:xfrm>
            <a:off x="1056200" y="1152475"/>
            <a:ext cx="7776000" cy="386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Will Operate via an App called “Bluebook” downloadable to laptops or tablets, managed devices (not phones)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Students will receive their test admission ticket through Bluebook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Bluebook is equipped to handle Wifi outages to let testing continue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Student’s device must be be able to be connected to Wifi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Device must hold a charge for 3 hours 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  <a:p>
            <a:pPr indent="-330200" lvl="0" marL="457200" rtl="0" algn="l">
              <a:spcBef>
                <a:spcPts val="0"/>
              </a:spcBef>
              <a:spcAft>
                <a:spcPts val="0"/>
              </a:spcAft>
              <a:buSzPts val="1600"/>
              <a:buChar char="-"/>
            </a:pPr>
            <a:r>
              <a:rPr lang="en-US" sz="1600"/>
              <a:t>Practice tests are available on the “Bluebook App”</a:t>
            </a:r>
            <a:endParaRPr sz="1600"/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8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Additional Questions related to Digital SAT</a:t>
            </a:r>
            <a:endParaRPr/>
          </a:p>
        </p:txBody>
      </p:sp>
      <p:sp>
        <p:nvSpPr>
          <p:cNvPr id="166" name="Google Shape;166;p28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For Students and Parents: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sFor Students and Parents: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00">
                <a:solidFill>
                  <a:srgbClr val="000000"/>
                </a:solidFill>
              </a:rPr>
              <a:t>For Students and Parents:</a:t>
            </a:r>
            <a:endParaRPr sz="900">
              <a:solidFill>
                <a:srgbClr val="00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000000"/>
              </a:solidFill>
            </a:endParaRPr>
          </a:p>
        </p:txBody>
      </p:sp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53850" y="1676225"/>
            <a:ext cx="5128450" cy="246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9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ACT Contact Information</a:t>
            </a:r>
            <a:endParaRPr/>
          </a:p>
        </p:txBody>
      </p:sp>
      <p:sp>
        <p:nvSpPr>
          <p:cNvPr id="173" name="Google Shape;173;p29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4" name="Google Shape;17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1575" y="1152475"/>
            <a:ext cx="8047924" cy="382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 sz="2911">
                <a:latin typeface="Arial"/>
                <a:ea typeface="Arial"/>
                <a:cs typeface="Arial"/>
                <a:sym typeface="Arial"/>
              </a:rPr>
              <a:t>Questions</a:t>
            </a:r>
            <a:endParaRPr sz="2911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91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30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4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200">
                <a:solidFill>
                  <a:srgbClr val="FFFFFF"/>
                </a:solidFill>
              </a:rPr>
              <a:t>?????s</a:t>
            </a:r>
            <a:endParaRPr sz="5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FFFF"/>
                </a:solidFill>
              </a:rPr>
              <a:t>Please Scan the QR code (at the bottom of your sheet)</a:t>
            </a:r>
            <a:endParaRPr sz="57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700">
                <a:solidFill>
                  <a:srgbClr val="FFFFFF"/>
                </a:solidFill>
              </a:rPr>
              <a:t>&amp; please fill out the evaluation.</a:t>
            </a:r>
            <a:r>
              <a:rPr lang="en-US" sz="5200">
                <a:solidFill>
                  <a:srgbClr val="FFFFFF"/>
                </a:solidFill>
              </a:rPr>
              <a:t> </a:t>
            </a:r>
            <a:endParaRPr sz="5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5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200">
                <a:solidFill>
                  <a:srgbClr val="FFFFFF"/>
                </a:solidFill>
              </a:rPr>
              <a:t>Thanks for coming!</a:t>
            </a:r>
            <a:endParaRPr sz="82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620">
                <a:latin typeface="Arial"/>
                <a:ea typeface="Arial"/>
                <a:cs typeface="Arial"/>
                <a:sym typeface="Arial"/>
              </a:rPr>
              <a:t>ACT &amp; SAT -- What You Need To Know</a:t>
            </a:r>
            <a:endParaRPr sz="2620"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2620"/>
          </a:p>
        </p:txBody>
      </p:sp>
      <p:sp>
        <p:nvSpPr>
          <p:cNvPr id="67" name="Google Shape;67;p13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ACT = American College Testing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SAT = Scholastic Aptitude Test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Entrance exams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PSAT/NMSQT = Preliminary SAT/ National Merit Scholarship Qualifying Test</a:t>
            </a:r>
            <a:endParaRPr sz="2400">
              <a:solidFill>
                <a:srgbClr val="FFFFFF"/>
              </a:solidFill>
            </a:endParaRPr>
          </a:p>
        </p:txBody>
      </p:sp>
      <p:pic>
        <p:nvPicPr>
          <p:cNvPr id="68" name="Google Shape;6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2775" y="1223225"/>
            <a:ext cx="2729800" cy="2056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4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  </a:t>
            </a:r>
            <a:r>
              <a:rPr lang="en-US" sz="2911">
                <a:latin typeface="Arial"/>
                <a:ea typeface="Arial"/>
                <a:cs typeface="Arial"/>
                <a:sym typeface="Arial"/>
              </a:rPr>
              <a:t>ACT &amp; SAT- Their Similarities</a:t>
            </a:r>
            <a:endParaRPr sz="2911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>
                <a:solidFill>
                  <a:srgbClr val="FFFFFF"/>
                </a:solidFill>
              </a:rPr>
              <a:t>They both . . .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US" sz="2500">
                <a:solidFill>
                  <a:srgbClr val="FFFFFF"/>
                </a:solidFill>
              </a:rPr>
              <a:t>cost money (ACT, $63; SAT, $60)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US" sz="2500">
                <a:solidFill>
                  <a:srgbClr val="FFFFFF"/>
                </a:solidFill>
              </a:rPr>
              <a:t>have math sections that focus on algebra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US" sz="2500">
                <a:solidFill>
                  <a:srgbClr val="FFFFFF"/>
                </a:solidFill>
              </a:rPr>
              <a:t>take a few hours to complete and time to prepare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US" sz="2500">
                <a:solidFill>
                  <a:srgbClr val="FFFFFF"/>
                </a:solidFill>
              </a:rPr>
              <a:t>have no penalty for guessing</a:t>
            </a:r>
            <a:endParaRPr sz="2500">
              <a:solidFill>
                <a:srgbClr val="FFFFFF"/>
              </a:solidFill>
            </a:endParaRPr>
          </a:p>
          <a:p>
            <a:pPr indent="-3873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500"/>
              <a:buChar char="●"/>
            </a:pPr>
            <a:r>
              <a:rPr lang="en-US" sz="2500">
                <a:solidFill>
                  <a:srgbClr val="FFFFFF"/>
                </a:solidFill>
              </a:rPr>
              <a:t>are accepted by colleges and universities</a:t>
            </a:r>
            <a:endParaRPr sz="2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5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5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3022">
                <a:latin typeface="Arial"/>
                <a:ea typeface="Arial"/>
                <a:cs typeface="Arial"/>
                <a:sym typeface="Arial"/>
              </a:rPr>
              <a:t>ACT &amp; SAT- Their Differences </a:t>
            </a:r>
            <a:endParaRPr sz="3022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5"/>
          <p:cNvSpPr txBox="1"/>
          <p:nvPr>
            <p:ph idx="1" type="body"/>
          </p:nvPr>
        </p:nvSpPr>
        <p:spPr>
          <a:xfrm>
            <a:off x="980100" y="1152475"/>
            <a:ext cx="3650400" cy="3416400"/>
          </a:xfrm>
          <a:prstGeom prst="rect">
            <a:avLst/>
          </a:prstGeom>
          <a:solidFill>
            <a:schemeClr val="lt1"/>
          </a:solidFill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ACT </a:t>
            </a:r>
            <a:r>
              <a:rPr lang="en-US" sz="2000">
                <a:solidFill>
                  <a:srgbClr val="FFFFFF"/>
                </a:solidFill>
              </a:rPr>
              <a:t>is 2.5  hours long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sections on  English, Math, Reading &amp; Science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calculator allowed on Math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scoring:  1 - 36</a:t>
            </a:r>
            <a:endParaRPr sz="20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</p:txBody>
      </p:sp>
      <p:sp>
        <p:nvSpPr>
          <p:cNvPr id="81" name="Google Shape;81;p15"/>
          <p:cNvSpPr txBox="1"/>
          <p:nvPr>
            <p:ph idx="2" type="body"/>
          </p:nvPr>
        </p:nvSpPr>
        <p:spPr>
          <a:xfrm>
            <a:off x="5107700" y="1152475"/>
            <a:ext cx="3650400" cy="349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/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SAT  is 3 hours long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Qualification for National Merit Scholarships (PSAT)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●"/>
            </a:pPr>
            <a:r>
              <a:rPr lang="en-US" sz="2000">
                <a:solidFill>
                  <a:srgbClr val="FFFFFF"/>
                </a:solidFill>
              </a:rPr>
              <a:t>sections on Reading, Writing and Language, Math with calculator &amp; Math without calculator</a:t>
            </a:r>
            <a:endParaRPr sz="2000">
              <a:solidFill>
                <a:srgbClr val="FFFFFF"/>
              </a:solidFill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en-US" sz="2000"/>
              <a:t>scoring:  400 - 1600</a:t>
            </a:r>
            <a:endParaRPr sz="2000"/>
          </a:p>
        </p:txBody>
      </p:sp>
      <p:pic>
        <p:nvPicPr>
          <p:cNvPr id="82" name="Google Shape;8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29013" y="2672425"/>
            <a:ext cx="630775" cy="70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6"/>
          <p:cNvSpPr txBox="1"/>
          <p:nvPr>
            <p:ph type="title"/>
          </p:nvPr>
        </p:nvSpPr>
        <p:spPr>
          <a:xfrm>
            <a:off x="1056400" y="429844"/>
            <a:ext cx="7776000" cy="89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latin typeface="Arial"/>
                <a:ea typeface="Arial"/>
                <a:cs typeface="Arial"/>
                <a:sym typeface="Arial"/>
              </a:rPr>
              <a:t>Parts of a puzzle</a:t>
            </a: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6"/>
          <p:cNvSpPr txBox="1"/>
          <p:nvPr>
            <p:ph idx="1" type="body"/>
          </p:nvPr>
        </p:nvSpPr>
        <p:spPr>
          <a:xfrm>
            <a:off x="980000" y="1152475"/>
            <a:ext cx="7776000" cy="3536700"/>
          </a:xfrm>
          <a:prstGeom prst="rect">
            <a:avLst/>
          </a:prstGeom>
          <a:solidFill>
            <a:srgbClr val="1E1E1E"/>
          </a:solidFill>
        </p:spPr>
        <p:txBody>
          <a:bodyPr anchorCtr="0" anchor="t" bIns="91425" lIns="91425" spcFirstLastPara="1" rIns="91425" wrap="square" tIns="91425">
            <a:normAutofit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Several pieces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</a:rPr>
              <a:t>along w/ GPA, Resume, Essays, Recs.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Optional (Is it really?)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FFFFF"/>
                </a:solidFill>
              </a:rPr>
              <a:t>in Florida?  needed for scholarships ?</a:t>
            </a:r>
            <a:endParaRPr sz="15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600">
                <a:solidFill>
                  <a:srgbClr val="FFFFFF"/>
                </a:solidFill>
              </a:rPr>
              <a:t>Common Criticisms</a:t>
            </a:r>
            <a:endParaRPr sz="2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8">
                <a:solidFill>
                  <a:srgbClr val="FFFFFF"/>
                </a:solidFill>
              </a:rPr>
              <a:t>1 measure in time..</a:t>
            </a:r>
            <a:endParaRPr sz="1418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18">
                <a:solidFill>
                  <a:srgbClr val="FFFFFF"/>
                </a:solidFill>
              </a:rPr>
              <a:t>biased toward certain groups, anxiety inducing</a:t>
            </a:r>
            <a:endParaRPr sz="1418">
              <a:solidFill>
                <a:srgbClr val="FFFFFF"/>
              </a:solidFill>
            </a:endParaRPr>
          </a:p>
        </p:txBody>
      </p:sp>
      <p:pic>
        <p:nvPicPr>
          <p:cNvPr id="89" name="Google Shape;8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09250" y="1447075"/>
            <a:ext cx="3181924" cy="294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7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Test Optional? For Who? What?</a:t>
            </a:r>
            <a:endParaRPr/>
          </a:p>
        </p:txBody>
      </p:sp>
      <p:sp>
        <p:nvSpPr>
          <p:cNvPr id="95" name="Google Shape;95;p17"/>
          <p:cNvSpPr txBox="1"/>
          <p:nvPr>
            <p:ph idx="1" type="body"/>
          </p:nvPr>
        </p:nvSpPr>
        <p:spPr>
          <a:xfrm>
            <a:off x="876525" y="1152475"/>
            <a:ext cx="8088600" cy="3825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More and more colleges are going test optional. This is a fluid situation (can change from year to year).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All Florida SUS State University System schools require a test.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Two area schools: Stetson University and Rollins College do not.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For other test optional schools: </a:t>
            </a:r>
            <a:r>
              <a:rPr lang="en-US" u="sng">
                <a:solidFill>
                  <a:schemeClr val="hlink"/>
                </a:solidFill>
                <a:hlinkClick r:id="rId3"/>
              </a:rPr>
              <a:t>https://fairtest.org/school/</a:t>
            </a:r>
            <a:r>
              <a:rPr lang="en-US"/>
              <a:t>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Florida Bright Futures Scholarships: FAS and FMS </a:t>
            </a:r>
            <a:r>
              <a:rPr lang="en-US" u="sng"/>
              <a:t>DO Require a Test Score</a:t>
            </a:r>
            <a:r>
              <a:rPr lang="en-US"/>
              <a:t>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20">
                <a:latin typeface="Arial"/>
                <a:ea typeface="Arial"/>
                <a:cs typeface="Arial"/>
                <a:sym typeface="Arial"/>
              </a:rPr>
              <a:t>Testing plan</a:t>
            </a:r>
            <a:endParaRPr sz="28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18"/>
          <p:cNvSpPr txBox="1"/>
          <p:nvPr>
            <p:ph idx="1" type="body"/>
          </p:nvPr>
        </p:nvSpPr>
        <p:spPr>
          <a:xfrm>
            <a:off x="1056400" y="1089750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Pre ACT 9th/10th, Pre SAT 9th/10th/11th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Which does your student prefer (pacing and content)?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Which was higher score?  Superscore?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(Concordance Table; Conversion Table)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	</a:t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14100" y="2910000"/>
            <a:ext cx="1791850" cy="1544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9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20">
                <a:latin typeface="Arial"/>
                <a:ea typeface="Arial"/>
                <a:cs typeface="Arial"/>
                <a:sym typeface="Arial"/>
              </a:rPr>
              <a:t>Testing Plan</a:t>
            </a:r>
            <a:endParaRPr sz="28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19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Prep before taking a second time (or 1st time)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	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Take a third time if close to goal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	e.g.,  FL Bright Future:  29/1340; 25/1210</a:t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The average scores (2019): 20.8 out of 36; </a:t>
            </a:r>
            <a:endParaRPr sz="2400">
              <a:solidFill>
                <a:srgbClr val="FFFFFF"/>
              </a:solidFill>
            </a:endParaRPr>
          </a:p>
          <a:p>
            <a:pPr indent="457200" lvl="0" marL="3200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FFFFF"/>
                </a:solidFill>
              </a:rPr>
              <a:t>1059 out of 1600</a:t>
            </a:r>
            <a:endParaRPr sz="24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0"/>
          <p:cNvSpPr txBox="1"/>
          <p:nvPr>
            <p:ph type="title"/>
          </p:nvPr>
        </p:nvSpPr>
        <p:spPr>
          <a:xfrm>
            <a:off x="1056400" y="429861"/>
            <a:ext cx="7776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2820">
                <a:latin typeface="Arial"/>
                <a:ea typeface="Arial"/>
                <a:cs typeface="Arial"/>
                <a:sym typeface="Arial"/>
              </a:rPr>
              <a:t>Test Prep</a:t>
            </a:r>
            <a:endParaRPr sz="282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20"/>
          <p:cNvSpPr txBox="1"/>
          <p:nvPr>
            <p:ph idx="1" type="body"/>
          </p:nvPr>
        </p:nvSpPr>
        <p:spPr>
          <a:xfrm>
            <a:off x="1056200" y="1152475"/>
            <a:ext cx="77760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Books / courses (Princeton Review, Kaplan, Magoosh)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ACT Academy -  act.org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Khan Academy - collegeboard.org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Ray Dass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Local tutors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FFFFFF"/>
                </a:solidFill>
              </a:rPr>
              <a:t>“Practice makes perfect”</a:t>
            </a:r>
            <a:endParaRPr sz="2000">
              <a:solidFill>
                <a:srgbClr val="FFFFFF"/>
              </a:solidFill>
            </a:endParaRPr>
          </a:p>
        </p:txBody>
      </p:sp>
      <p:pic>
        <p:nvPicPr>
          <p:cNvPr id="115" name="Google Shape;11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39400" y="1837925"/>
            <a:ext cx="3438876" cy="251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