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7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6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9e4c22b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9e4c22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a109c36e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a109c36e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9e4c22cd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9e4c22c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Grades do make a difference.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Coaches hes can support your application with strong grades; you </a:t>
            </a:r>
            <a:r>
              <a:rPr lang="en-US"/>
              <a:t>become</a:t>
            </a:r>
            <a:r>
              <a:rPr lang="en-US"/>
              <a:t> more competitive.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Strive to be admitted on your academic merits---makes process easier.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colleges still wan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9e4c22cd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9e4c22c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a109c36e9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a109c36e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e4c22cd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9e4c22c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a109c36e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a109c36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a109c36e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a109c36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a109c36e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a109c36e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 rot="5400000">
            <a:off x="4532311" y="-723900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eb3.ncaa.org/hsportal/exec/hsAction?hsActionSubmit=searchHigh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STUDENT ATHLETE COLLEGE PREPARATION</a:t>
            </a:r>
            <a:endParaRPr/>
          </a:p>
        </p:txBody>
      </p:sp>
      <p:sp>
        <p:nvSpPr>
          <p:cNvPr id="129" name="Google Shape;129;p19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Presented by the offices of Student Success, School Counseling, 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100"/>
              <a:buNone/>
            </a:pPr>
            <a:r>
              <a:rPr lang="en-US"/>
              <a:t>and College &amp; Career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1142988" y="21305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Recruiting Advice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1141425" y="1926775"/>
            <a:ext cx="9906000" cy="432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400"/>
              <a:t>Market yourself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Make list of college programs you may be interested in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Emails should come from you, not parent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Highlight film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Coaches may not be able to respond until June 1 of your junior year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complete recruiting profiles</a:t>
            </a:r>
            <a:endParaRPr sz="2200"/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400"/>
              <a:t>Coaches are always watching</a:t>
            </a:r>
            <a:endParaRPr sz="24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Attitude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Sportsmanship (on the bench behavior)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Parents’ behavior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social media</a:t>
            </a:r>
            <a:endParaRPr sz="2200"/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1142988" y="1314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Recruiting Advice</a:t>
            </a:r>
            <a:endParaRPr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1141425" y="1926775"/>
            <a:ext cx="9906000" cy="432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1" marL="9144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Visiting Colleges</a:t>
            </a:r>
            <a:endParaRPr sz="2200"/>
          </a:p>
          <a:p>
            <a:pPr indent="-368300" lvl="2" marL="13716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Unofficial Visits</a:t>
            </a:r>
            <a:endParaRPr sz="2200"/>
          </a:p>
          <a:p>
            <a:pPr indent="-368300" lvl="3" marL="18288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Take advantage of visiting colleges you are interested in</a:t>
            </a:r>
            <a:endParaRPr sz="2200"/>
          </a:p>
          <a:p>
            <a:pPr indent="-368300" lvl="3" marL="18288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If Junior or older, can reach out to athletics</a:t>
            </a:r>
            <a:endParaRPr sz="2200"/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2" marL="13716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Official Visits</a:t>
            </a:r>
            <a:endParaRPr sz="2200"/>
          </a:p>
          <a:p>
            <a:pPr indent="-368300" lvl="3" marL="18288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Paid for by the college during Junior or Senior year</a:t>
            </a:r>
            <a:endParaRPr sz="2200"/>
          </a:p>
          <a:p>
            <a:pPr indent="-368300" lvl="3" marL="18288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Division 1- limited to 5</a:t>
            </a:r>
            <a:endParaRPr sz="2200"/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1" marL="9144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Don’t Burn Bridges</a:t>
            </a:r>
            <a:endParaRPr sz="2200"/>
          </a:p>
          <a:p>
            <a:pPr indent="-368300" lvl="2" marL="1371600" rtl="0" algn="l"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Don’t discount any offers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Be sure to respond to emails, text messages and phone calls</a:t>
            </a:r>
            <a:endParaRPr sz="2200"/>
          </a:p>
          <a:p>
            <a:pPr indent="0" lvl="0" marL="9144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importance of grades &amp; scores</a:t>
            </a:r>
            <a:endParaRPr sz="4000"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/>
              <a:t>Coaches ask to see your transcript</a:t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/>
              <a:t>Aim for grades/test scores to admit to ideal college</a:t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/>
              <a:t>Still need test scores for college</a:t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/>
              <a:t>	Admissions</a:t>
            </a:r>
            <a:endParaRPr sz="22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cap="none"/>
              <a:t>	Scholarships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Apply to range of colleges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cap="none"/>
              <a:t>Need to apply to colleges that you are verbally committed to</a:t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cap="none"/>
              <a:t>Apply to back-up schools, in case you end up not playing</a:t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cap="none"/>
              <a:t>Don’t commit to colleges that don’t have your major or that you don’t want to attend</a:t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cap="none"/>
              <a:t>Prioritize your college list</a:t>
            </a:r>
            <a:endParaRPr cap="none"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9908"/>
            <a:ext cx="12191999" cy="605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scholarships</a:t>
            </a:r>
            <a:endParaRPr/>
          </a:p>
        </p:txBody>
      </p:sp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cap="none"/>
              <a:t>Still complete Bright Futures application</a:t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cap="none"/>
              <a:t>Most sports do not receive full “headcount” scholarships</a:t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cap="none"/>
              <a:t>The better grades/test scores you have the better chances of other (academic) scholarships</a:t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cap="none"/>
              <a:t>Although Div 3 cannot offer athletic scholarships, you potentially could get more scholarships than from D1 or D2 schools</a:t>
            </a:r>
            <a:endParaRPr sz="2100" cap="none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 cap="none"/>
          </a:p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NCAA ELIGIBILITY CENTER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Student Athletes hoping to compete within the NCAA Division I or II must register with the NCAA Eligibility Center 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Eligibility Center is responsible for reviewing your Academic Initial Eligibility Requirements, as well as your Amateurism 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Register for a Profile Page or a Certification account at eligibilitycenter.org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Registration fee is $90</a:t>
            </a:r>
            <a:endParaRPr/>
          </a:p>
          <a:p>
            <a:pPr indent="-285750" lvl="2" marL="1200150" rtl="0" algn="l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Before you can take an Official Visit and/or sign an NLI, you must be registered </a:t>
            </a:r>
            <a:endParaRPr/>
          </a:p>
          <a:p>
            <a:pPr indent="-285750" lvl="2" marL="1200150" rtl="0" algn="l">
              <a:spcBef>
                <a:spcPts val="92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Your future school must place you on their IRL (Institutional Request List) in order for you to be certified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1141413" y="2666999"/>
            <a:ext cx="9906000" cy="312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9582"/>
            <a:ext cx="12191998" cy="5118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NCAA INITIAL ELIGIBILITY REQUIREMENTS 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1141413" y="1817225"/>
            <a:ext cx="9905998" cy="443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CORE-COURSE REQUIREMENTS 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Complete 16 core courses in the following areas: </a:t>
            </a:r>
            <a:endParaRPr/>
          </a:p>
          <a:p>
            <a:pPr indent="-285750" lvl="2" marL="12001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ENGLISH 4 years </a:t>
            </a:r>
            <a:endParaRPr/>
          </a:p>
          <a:p>
            <a:pPr indent="-285750" lvl="2" marL="12001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MATH (Algebra I or higher) 3 years </a:t>
            </a:r>
            <a:endParaRPr/>
          </a:p>
          <a:p>
            <a:pPr indent="-285750" lvl="2" marL="12001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NATURAL/ PHYSICAL SCIENCE (Including one year of lab, if offered) 2 years </a:t>
            </a:r>
            <a:endParaRPr/>
          </a:p>
          <a:p>
            <a:pPr indent="-285750" lvl="2" marL="12001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SOCIAL SCIENCE 2 years </a:t>
            </a:r>
            <a:endParaRPr/>
          </a:p>
          <a:p>
            <a:pPr indent="-285750" lvl="2" marL="12001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ADDITIONAL COURSES (Any area listed to the left, foreign language or comparative religion/philosophy) 4 years</a:t>
            </a:r>
            <a:endParaRPr/>
          </a:p>
          <a:p>
            <a:pPr indent="-268605" lvl="1" marL="742950" rtl="0" algn="l">
              <a:spcBef>
                <a:spcPts val="87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Check Eligible high school courses-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https://web3.ncaa.org/hsportal/exec/hsAction?hsActionSubmit=searchHighS</a:t>
            </a:r>
            <a:r>
              <a:rPr lang="en-US"/>
              <a:t> 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Ten of the 16 core courses must be completed before the seventh semester (senior year) of high school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Seven of the 10 core courses must be in English, math or natural/physical science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Earn a core-course GPA of at least 2.300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Earn an SAT combined score or ACT sum score matching the core-course GPA on the Division I sliding scale</a:t>
            </a:r>
            <a:endParaRPr/>
          </a:p>
          <a:p>
            <a:pPr indent="-285750" lvl="1" marL="742950" rtl="0" algn="l">
              <a:spcBef>
                <a:spcPts val="90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proof of graduation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CAA Sliding Scale – AllStarLAX" id="153" name="Google Shape;153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4" y="185738"/>
            <a:ext cx="6486524" cy="648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442913" y="185739"/>
            <a:ext cx="4247619" cy="6372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Standardized test scores are excluded from NCAA initial eligibility criteria for students who initially enroll full time in an NCAA school during the 2020-21, 2021-22 and/or 2022-23 academic years.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However, colleges and/or scholarship programs may still require test scores.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/>
              <a:t>BMC will submit your Official Transcript to NCAA/NAIA upon request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u="sng"/>
              <a:t>You</a:t>
            </a:r>
            <a:r>
              <a:rPr lang="en-US" sz="2000"/>
              <a:t> are responsible for sending your SAT/ACT Scores       (college code 9999)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NCAA – NAME, IMAGE, &amp; LIKENESS (NIL)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NCAA student-athletes now have the opportunity to benefit from their name, image and likeness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All three divisions have adopted a uniform, interim policy suspending NCAA NIL rules for all incoming and current student-athletes in all sports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For more NIL resources: Visit ncaa.org/nil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1141425" y="61425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/>
              <a:t>NAIA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1141425" y="1691175"/>
            <a:ext cx="9906000" cy="48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Typically Smaller Colleges- 250 institutions</a:t>
            </a:r>
            <a:endParaRPr/>
          </a:p>
          <a:p>
            <a:pPr indent="-2730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Emerging sports such as bowling, lacrosse, and Women’s wrestling</a:t>
            </a:r>
            <a:endParaRPr/>
          </a:p>
          <a:p>
            <a:pPr indent="-273050" lvl="0" marL="28575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communication restrictions between coaches and high school athletes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Student Athletes hoping to compete within the NAIA must register with the NAIA Eligibility Center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Register for a Certification account at  play.myNAIA.org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Registration fee is $90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Early Decision is available for students who meet the following criteria: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Score 18+ ACT or 970+ SAT (NAIA test score code: 9876)</a:t>
            </a:r>
            <a:endParaRPr/>
          </a:p>
          <a:p>
            <a:pPr indent="-285750" lvl="1" marL="742950" rtl="0" algn="l">
              <a:spcBef>
                <a:spcPts val="9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GPA 3.0+ after Junior Year or 2.5+ midway through Senior Year or 2.0 for graduates</a:t>
            </a:r>
            <a:endParaRPr/>
          </a:p>
          <a:p>
            <a:pPr indent="-158750" lvl="0" marL="28575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1141411" y="1600200"/>
            <a:ext cx="3549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5103812" y="609601"/>
            <a:ext cx="5943600" cy="518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6"/>
          <p:cNvSpPr txBox="1"/>
          <p:nvPr>
            <p:ph idx="2" type="body"/>
          </p:nvPr>
        </p:nvSpPr>
        <p:spPr>
          <a:xfrm>
            <a:off x="1141411" y="2971800"/>
            <a:ext cx="3549000" cy="1828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50" y="802375"/>
            <a:ext cx="11554302" cy="525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1141413" y="609600"/>
            <a:ext cx="9906000" cy="19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JUCO	- 2 year colleges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1141425" y="2029400"/>
            <a:ext cx="9906000" cy="45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Each institution decides if they want to compete at Div 1 or 2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receive full athletic scholarships for Div 1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May receive more athletic scholarships than if attending NCAA Div 1 or 2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be great stepping stone to 4-year colleges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Good for students who: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Need more time to </a:t>
            </a:r>
            <a:r>
              <a:rPr lang="en-US"/>
              <a:t>Develop as a student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Need more time to </a:t>
            </a:r>
            <a:r>
              <a:rPr lang="en-US"/>
              <a:t>Develop as an athlete- may have better prospects after attending JUCO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 sure what they want to study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Want more immediate playing time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Financial circumstances make it difficult to afford a 4-year college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non-Qualifier for NCAA, can still compete immediately at a JUCO</a:t>
            </a:r>
            <a:endParaRPr/>
          </a:p>
          <a:p>
            <a:pPr indent="0" lvl="0" marL="9144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